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orthern Lights display over a snowy landscape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olorful clouds against a starry night sky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orthern Lights display over a snowy mountain landscape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rful clouds against a starry night sky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en.wikipedia.org/wiki/QR_decomposition" TargetMode="External"/><Relationship Id="rId3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utorial 10 - Camera Calibration &amp; Epipolar Geometry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2438400">
              <a:defRPr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</a:defRPr>
            </a:lvl1pPr>
          </a:lstStyle>
          <a:p>
            <a:pPr/>
            <a:r>
              <a:t>Tutorial 10 - Camera Calibration &amp; Epipolar Geometry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arrange into a matrix for   point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882904" indent="-441452" defTabSz="1926336">
              <a:spcBef>
                <a:spcPts val="1800"/>
              </a:spcBef>
              <a:defRPr sz="3792"/>
            </a:pPr>
            <a:r>
              <a:t>Rearrange into a matrix for </a:t>
            </a:r>
            <a14:m>
              <m:oMath>
                <m:sSub>
                  <m:e>
                    <m:r>
                      <a:rPr xmlns:a="http://schemas.openxmlformats.org/drawingml/2006/main" sz="46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sub>
                </m:sSub>
              </m:oMath>
            </a14:m>
            <a:r>
              <a:t> points:</a:t>
            </a:r>
          </a:p>
          <a:p>
            <a:pPr lvl="1" marL="0" indent="361188" defTabSz="1926336">
              <a:spcBef>
                <a:spcPts val="1800"/>
              </a:spcBef>
              <a:buClrTx/>
              <a:buSzTx/>
              <a:buNone/>
              <a:defRPr sz="3792"/>
            </a:pPr>
            <a14:m>
              <m:oMathPara>
                <m:oMathParaPr>
                  <m:jc m:val="left"/>
                </m:oMathParaPr>
                <m:oMath>
                  <m:d>
                    <m:dPr>
                      <m:ctrlPr>
                        <a:rPr xmlns:a="http://schemas.openxmlformats.org/drawingml/2006/main" sz="46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46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bSup>
                          </m:e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  <m:e>
                            <m:r>
                              <a:rPr xmlns:a="http://schemas.openxmlformats.org/drawingml/2006/main" sz="46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limUpp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lim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˜</m:t>
                                    </m:r>
                                  </m:lim>
                                </m:limUpp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  <m:e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bSup>
                          </m:e>
                          <m:e>
                            <m:r>
                              <a:rPr xmlns:a="http://schemas.openxmlformats.org/drawingml/2006/main" sz="46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limUpp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lim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˜</m:t>
                                    </m:r>
                                  </m:lim>
                                </m:limUpp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r>
                              <a:rPr xmlns:a="http://schemas.openxmlformats.org/drawingml/2006/main" sz="46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xmlns:a="http://schemas.openxmlformats.org/drawingml/2006/main" sz="46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xmlns:a="http://schemas.openxmlformats.org/drawingml/2006/main" sz="46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46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xmlns:a="http://schemas.openxmlformats.org/drawingml/2006/main" sz="46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xmlns:a="http://schemas.openxmlformats.org/drawingml/2006/main" sz="46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  <m:mr>
                          <m:e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sSub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bSup>
                          </m:e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  <m:e>
                            <m:r>
                              <a:rPr xmlns:a="http://schemas.openxmlformats.org/drawingml/2006/main" sz="46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limUpp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lim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˜</m:t>
                                    </m:r>
                                  </m:lim>
                                </m:limUpp>
                              </m:e>
                              <m:sub>
                                <m:argPr>
                                  <m:scrLvl m:val="0"/>
                                </m:argPr>
                                <m:sSub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</m:sub>
                            </m:sSub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sSub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  <m:e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sSub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bSup>
                          </m:e>
                          <m:e>
                            <m:r>
                              <a:rPr xmlns:a="http://schemas.openxmlformats.org/drawingml/2006/main" sz="46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limUpp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lim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˜</m:t>
                                    </m:r>
                                  </m:lim>
                                </m:limUpp>
                              </m:e>
                              <m:sub>
                                <m:argPr>
                                  <m:scrLvl m:val="0"/>
                                </m:argPr>
                                <m:sSub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</m:sub>
                            </m:sSub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sSub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bSup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46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46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46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46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46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46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eqArr>
                    </m:e>
                  </m:d>
                  <m:r>
                    <a:rPr xmlns:a="http://schemas.openxmlformats.org/drawingml/2006/main" sz="4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46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46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46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xmlns:a="http://schemas.openxmlformats.org/drawingml/2006/main" sz="46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xmlns:a="http://schemas.openxmlformats.org/drawingml/2006/main" sz="46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r>
                            <a:rPr xmlns:a="http://schemas.openxmlformats.org/drawingml/2006/main" sz="46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r>
                            <a:rPr xmlns:a="http://schemas.openxmlformats.org/drawingml/2006/main" sz="46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xmlns:a="http://schemas.openxmlformats.org/drawingml/2006/main" sz="46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eqArr>
                    </m:e>
                  </m:d>
                  <m:r>
                    <a:rPr xmlns:a="http://schemas.openxmlformats.org/drawingml/2006/main" sz="4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↔</m:t>
                  </m:r>
                  <m:r>
                    <a:rPr xmlns:a="http://schemas.openxmlformats.org/drawingml/2006/main" sz="4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4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</a:p>
          <a:p>
            <a:pPr lvl="1" marL="882904" indent="-441452" defTabSz="1926336">
              <a:spcBef>
                <a:spcPts val="1800"/>
              </a:spcBef>
              <a:defRPr sz="3792"/>
            </a:pPr>
            <a:r>
              <a:t>What are the dimensions? How much points </a:t>
            </a:r>
            <a14:m>
              <m:oMath>
                <m:sSub>
                  <m:e>
                    <m:r>
                      <a:rPr xmlns:a="http://schemas.openxmlformats.org/drawingml/2006/main" sz="46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sub>
                </m:sSub>
              </m:oMath>
            </a14:m>
            <a:r>
              <a:t> do we need?</a:t>
            </a:r>
            <a:br/>
            <a:r>
              <a:t>                                              </a:t>
            </a:r>
            <a:endParaRPr sz="4800"/>
          </a:p>
        </p:txBody>
      </p:sp>
      <p:sp>
        <p:nvSpPr>
          <p:cNvPr id="183" name="Estima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17244">
              <a:defRPr spc="-249" sz="8316"/>
            </a:pPr>
            <a:r>
              <a:t>      Estimating </a:t>
            </a:r>
            <a14:m>
              <m:oMath>
                <m:r>
                  <a:rPr xmlns:a="http://schemas.openxmlformats.org/drawingml/2006/main" sz="8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endParaRPr sz="8400">
              <a:solidFill>
                <a:srgbClr val="FFFFFF"/>
              </a:solidFill>
            </a:endParaRPr>
          </a:p>
        </p:txBody>
      </p:sp>
      <p:pic>
        <p:nvPicPr>
          <p:cNvPr id="184" name="rotate.png" descr="rot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88119" y="652743"/>
            <a:ext cx="1877551" cy="1877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boils down to the problem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boils down to the problem:</a:t>
            </a:r>
          </a:p>
          <a:p>
            <a:pPr marL="0" indent="0">
              <a:buClrTx/>
              <a:buSzTx/>
              <a:buNone/>
            </a:pPr>
            <a:r>
              <a:t> </a:t>
            </a:r>
            <a14:m>
              <m:oMath>
                <m:limUp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lim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nor/>
                  </m:rP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arg</m:t>
                </m:r>
                <m:limLow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min</m:t>
                    </m:r>
                  </m:e>
                  <m:lim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</m:lim>
                </m:limLow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∥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m</m:t>
                </m:r>
                <m:sSu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∥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s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∥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m</m:t>
                </m:r>
                <m:sSu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∥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</a:p>
          <a:p>
            <a:pPr/>
            <a:r>
              <a:t>Solution via SVD of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U</m:t>
                </m:r>
                <m:r>
                  <m:rPr>
                    <m:sty m:val="p"/>
                  </m:rP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Σ</m:t>
                </m:r>
                <m:sSu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V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</m:oMath>
            </a14:m>
            <a:r>
              <a:t>:</a:t>
            </a:r>
          </a:p>
          <a:p>
            <a:pPr/>
            <a14:m>
              <m:oMath>
                <m:limUp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lim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</m:oMath>
            </a14:m>
            <a:r>
              <a:t> is the column of V corresponding to the smallest eigen-value.</a:t>
            </a:r>
          </a:p>
          <a:p>
            <a:pPr/>
            <a:r>
              <a:t>How about separating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r>
              <a:t> to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K</m:t>
                </m:r>
                <m:d>
                  <m:dPr>
                    <m:ctrlP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</m:d>
              </m:oMath>
            </a14:m>
            <a:r>
              <a:t>?</a:t>
            </a:r>
          </a:p>
        </p:txBody>
      </p:sp>
      <p:sp>
        <p:nvSpPr>
          <p:cNvPr id="187" name="Estima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17244">
              <a:defRPr spc="-249" sz="8316"/>
            </a:pPr>
            <a:r>
              <a:t>Estimating </a:t>
            </a:r>
            <a14:m>
              <m:oMath>
                <m:r>
                  <a:rPr xmlns:a="http://schemas.openxmlformats.org/drawingml/2006/main" sz="8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endParaRPr sz="8400">
              <a:solidFill>
                <a:srgbClr val="FFFFFF"/>
              </a:solidFill>
            </a:endParaRPr>
          </a:p>
        </p:txBody>
      </p:sp>
      <p:pic>
        <p:nvPicPr>
          <p:cNvPr id="188" name="rotate.png" descr="rot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294" y="630596"/>
            <a:ext cx="1877550" cy="1877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write  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9100" indent="-419100" defTabSz="1828800">
              <a:spcBef>
                <a:spcPts val="1800"/>
              </a:spcBef>
              <a:defRPr sz="3600"/>
            </a:pPr>
            <a:r>
              <a:t>rewrite </a:t>
            </a:r>
            <a14:m>
              <m:oMath>
                <m:r>
                  <a:rPr xmlns:a="http://schemas.openxmlformats.org/drawingml/2006/main" sz="43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r>
              <a:t>:</a:t>
            </a:r>
          </a:p>
          <a:p>
            <a:pPr lvl="8" marL="0" indent="2743200" defTabSz="1828800">
              <a:spcBef>
                <a:spcPts val="1800"/>
              </a:spcBef>
              <a:buClrTx/>
              <a:buSzTx/>
              <a:buNone/>
              <a:defRPr sz="3600"/>
            </a:pPr>
            <a:r>
              <a:t>                              </a:t>
            </a:r>
            <a14:m>
              <m:oMath>
                <m:r>
                  <a:rPr xmlns:a="http://schemas.openxmlformats.org/drawingml/2006/main" sz="43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43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3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K</m:t>
                </m:r>
                <m:d>
                  <m:dPr>
                    <m:ctrlPr>
                      <a:rPr xmlns:a="http://schemas.openxmlformats.org/drawingml/2006/main" sz="43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r>
                      <a:rPr xmlns:a="http://schemas.openxmlformats.org/drawingml/2006/main" sz="43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43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43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</m:d>
                <m:r>
                  <a:rPr xmlns:a="http://schemas.openxmlformats.org/drawingml/2006/main" sz="43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3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K</m:t>
                </m:r>
                <m:d>
                  <m:dPr>
                    <m:ctrlPr>
                      <a:rPr xmlns:a="http://schemas.openxmlformats.org/drawingml/2006/main" sz="43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r>
                      <a:rPr xmlns:a="http://schemas.openxmlformats.org/drawingml/2006/main" sz="43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43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43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43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43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</m:d>
                <m:r>
                  <a:rPr xmlns:a="http://schemas.openxmlformats.org/drawingml/2006/main" sz="43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43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r>
                      <a:rPr xmlns:a="http://schemas.openxmlformats.org/drawingml/2006/main" sz="43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43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43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43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43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</m:d>
              </m:oMath>
            </a14:m>
          </a:p>
          <a:p>
            <a:pPr marL="419100" indent="-419100" defTabSz="1828800">
              <a:spcBef>
                <a:spcPts val="1800"/>
              </a:spcBef>
              <a:defRPr sz="3600"/>
            </a:pPr>
            <a14:m>
              <m:oMath>
                <m:r>
                  <a:rPr xmlns:a="http://schemas.openxmlformats.org/drawingml/2006/main" sz="43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c</m:t>
                </m:r>
              </m:oMath>
            </a14:m>
            <a:r>
              <a:t> can be found via SVD of </a:t>
            </a:r>
            <a14:m>
              <m:oMath>
                <m:r>
                  <a:rPr xmlns:a="http://schemas.openxmlformats.org/drawingml/2006/main" sz="43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r>
              <a:t> due to the relation:</a:t>
            </a:r>
          </a:p>
          <a:p>
            <a:pPr lvl="8" marL="0" indent="2743200" defTabSz="1828800">
              <a:spcBef>
                <a:spcPts val="1800"/>
              </a:spcBef>
              <a:buClrTx/>
              <a:buSzTx/>
              <a:buNone/>
              <a:defRPr sz="3600"/>
            </a:pPr>
            <a:r>
              <a:t>                            </a:t>
            </a:r>
            <a14:m>
              <m:oMath>
                <m:r>
                  <a:rPr xmlns:a="http://schemas.openxmlformats.org/drawingml/2006/main" sz="43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43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43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3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 </a:t>
            </a:r>
          </a:p>
          <a:p>
            <a:pPr marL="419100" indent="-419100" defTabSz="1828800">
              <a:spcBef>
                <a:spcPts val="1800"/>
              </a:spcBef>
              <a:defRPr sz="3600"/>
            </a:pPr>
            <a:r>
              <a:t>Then </a:t>
            </a:r>
            <a14:m>
              <m:oMath>
                <m:r>
                  <a:rPr xmlns:a="http://schemas.openxmlformats.org/drawingml/2006/main" sz="43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 can be further decomposed into </a:t>
            </a:r>
            <a14:m>
              <m:oMath>
                <m:r>
                  <a:rPr xmlns:a="http://schemas.openxmlformats.org/drawingml/2006/main" sz="43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43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3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43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R</m:t>
                </m:r>
              </m:oMath>
            </a14:m>
            <a:r>
              <a:t>:</a:t>
            </a:r>
          </a:p>
          <a:p>
            <a:pPr lvl="1" marL="838200" indent="-419100" defTabSz="1828800">
              <a:spcBef>
                <a:spcPts val="1800"/>
              </a:spcBef>
              <a:defRPr sz="3600"/>
            </a:pPr>
            <a:r>
              <a:t>How? using </a:t>
            </a:r>
            <a:r>
              <a:rPr u="sng">
                <a:hlinkClick r:id="rId2" invalidUrl="" action="" tgtFrame="" tooltip="" history="1" highlightClick="0" endSnd="0"/>
              </a:rPr>
              <a:t>QR</a:t>
            </a:r>
            <a:r>
              <a:t> decomposition because </a:t>
            </a:r>
            <a14:m>
              <m:oMath>
                <m:r>
                  <a:rPr xmlns:a="http://schemas.openxmlformats.org/drawingml/2006/main" sz="43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t> is upper triangular and </a:t>
            </a:r>
            <a14:m>
              <m:oMath>
                <m:r>
                  <a:rPr xmlns:a="http://schemas.openxmlformats.org/drawingml/2006/main" sz="43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R</m:t>
                </m:r>
              </m:oMath>
            </a14:m>
            <a:r>
              <a:t> is orthogonal</a:t>
            </a:r>
          </a:p>
          <a:p>
            <a:pPr marL="419100" indent="-419100" defTabSz="1828800">
              <a:spcBef>
                <a:spcPts val="1800"/>
              </a:spcBef>
              <a:defRPr sz="3600"/>
            </a:pPr>
            <a:r>
              <a:t>However..</a:t>
            </a:r>
          </a:p>
          <a:p>
            <a:pPr lvl="1" marL="838200" indent="-419100" defTabSz="1828800">
              <a:spcBef>
                <a:spcPts val="1800"/>
              </a:spcBef>
              <a:defRPr sz="3600"/>
            </a:pPr>
            <a:r>
              <a:t>Does not take into account noise, radial distortions, hard to impose prior knowledge (e.g. </a:t>
            </a:r>
            <a14:m>
              <m:oMath>
                <m:r>
                  <a:rPr xmlns:a="http://schemas.openxmlformats.org/drawingml/2006/main" sz="43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f</m:t>
                </m:r>
              </m:oMath>
            </a14:m>
            <a:r>
              <a:t>), etc.</a:t>
            </a:r>
          </a:p>
          <a:p>
            <a:pPr lvl="1" marL="838200" indent="-419100" defTabSz="1828800">
              <a:spcBef>
                <a:spcPts val="1800"/>
              </a:spcBef>
              <a:defRPr sz="3600"/>
            </a:pPr>
            <a:r>
              <a:t>Solution?</a:t>
            </a:r>
          </a:p>
        </p:txBody>
      </p:sp>
      <p:sp>
        <p:nvSpPr>
          <p:cNvPr id="191" name="Decomposition of M to K, R &amp; 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    Decomposition of M to K, R &amp; t</a:t>
            </a:r>
          </a:p>
        </p:txBody>
      </p:sp>
      <p:pic>
        <p:nvPicPr>
          <p:cNvPr id="192" name="rotate.png" descr="rot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90899" y="652743"/>
            <a:ext cx="1877550" cy="1877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eom_M3.PNG" descr="geom_M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9152" y="2632798"/>
            <a:ext cx="17678401" cy="9601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Where the radial distortion model is:"/>
          <p:cNvSpPr txBox="1"/>
          <p:nvPr/>
        </p:nvSpPr>
        <p:spPr>
          <a:xfrm>
            <a:off x="3051797" y="12496559"/>
            <a:ext cx="18280406" cy="1118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>
                <a:solidFill>
                  <a:srgbClr val="FFFFFF"/>
                </a:solidFill>
              </a:defRPr>
            </a:pPr>
            <a:r>
              <a:t>Where the radial distortion model is: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λ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sSu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4</m:t>
                    </m:r>
                  </m:sup>
                </m:sSup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3</m:t>
                    </m:r>
                  </m:sub>
                </m:sSub>
                <m:sSu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6</m:t>
                    </m:r>
                  </m:sup>
                </m:sSup>
              </m:oMath>
            </a14:m>
          </a:p>
        </p:txBody>
      </p:sp>
      <p:sp>
        <p:nvSpPr>
          <p:cNvPr id="196" name="Minimize reprojection err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Minimize reprojection error</a:t>
            </a:r>
          </a:p>
        </p:txBody>
      </p:sp>
      <p:pic>
        <p:nvPicPr>
          <p:cNvPr id="197" name="rotate.png" descr="rot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90899" y="652743"/>
            <a:ext cx="1877550" cy="1877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Minimize reprojection err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Minimize reprojection error</a:t>
            </a:r>
          </a:p>
        </p:txBody>
      </p:sp>
      <p:sp>
        <p:nvSpPr>
          <p:cNvPr id="200" name="Radial distortion is multiplicativ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5863" indent="-435863" defTabSz="1901951">
              <a:spcBef>
                <a:spcPts val="1800"/>
              </a:spcBef>
              <a:defRPr sz="3743"/>
            </a:pPr>
            <a:r>
              <a:t>Radial distortion is multiplicative:</a:t>
            </a:r>
          </a:p>
          <a:p>
            <a:pPr lvl="8" marL="0" indent="2852927" defTabSz="1901951">
              <a:spcBef>
                <a:spcPts val="1800"/>
              </a:spcBef>
              <a:buClrTx/>
              <a:buSzTx/>
              <a:buNone/>
              <a:defRPr sz="3743"/>
            </a:pPr>
            <a:r>
              <a:t>                           </a:t>
            </a:r>
            <a14:m>
              <m:oMath>
                <m:sSub>
                  <m:e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d</m:t>
                    </m:r>
                  </m:sub>
                </m:sSub>
                <m:r>
                  <a:rPr xmlns:a="http://schemas.openxmlformats.org/drawingml/2006/main" sz="45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5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x</m:t>
                </m:r>
                <m:d>
                  <m:dPr>
                    <m:ctrlP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e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e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e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e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e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e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e>
                </m:d>
              </m:oMath>
            </a14:m>
          </a:p>
          <a:p>
            <a:pPr lvl="8" marL="0" indent="2852927" defTabSz="1901951">
              <a:spcBef>
                <a:spcPts val="1800"/>
              </a:spcBef>
              <a:buClrTx/>
              <a:buSzTx/>
              <a:buNone/>
              <a:defRPr sz="3743"/>
            </a:pPr>
            <a:r>
              <a:t>                           </a:t>
            </a:r>
            <a14:m>
              <m:oMath>
                <m:sSub>
                  <m:e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d</m:t>
                    </m:r>
                  </m:sub>
                </m:sSub>
                <m:r>
                  <a:rPr xmlns:a="http://schemas.openxmlformats.org/drawingml/2006/main" sz="45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5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y</m:t>
                </m:r>
                <m:d>
                  <m:dPr>
                    <m:ctrlP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e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e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e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e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e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e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e>
                </m:d>
              </m:oMath>
            </a14:m>
          </a:p>
          <a:p>
            <a:pPr marL="435863" indent="-435863" defTabSz="1901951">
              <a:spcBef>
                <a:spcPts val="1800"/>
              </a:spcBef>
              <a:defRPr sz="3743"/>
            </a:pPr>
            <a:r>
              <a:t>Usually we also include tangential distortion:</a:t>
            </a:r>
          </a:p>
          <a:p>
            <a:pPr lvl="8" marL="0" indent="2852927" defTabSz="1901951">
              <a:spcBef>
                <a:spcPts val="1800"/>
              </a:spcBef>
              <a:buClrTx/>
              <a:buSzTx/>
              <a:buNone/>
              <a:defRPr sz="3743"/>
            </a:pPr>
            <a:r>
              <a:t>                          </a:t>
            </a:r>
            <a14:m>
              <m:oMath>
                <m:sSub>
                  <m:e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45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5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45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+</m:t>
                </m:r>
                <m:d>
                  <m:dPr>
                    <m:ctrlP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e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e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45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xmlns:a="http://schemas.openxmlformats.org/drawingml/2006/main" sz="45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e>
                            <m:r>
                              <a:rPr xmlns:a="http://schemas.openxmlformats.org/drawingml/2006/main" sz="45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xmlns:a="http://schemas.openxmlformats.org/drawingml/2006/main" sz="45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e>
                </m:d>
              </m:oMath>
            </a14:m>
          </a:p>
          <a:p>
            <a:pPr lvl="8" marL="0" indent="2852927" defTabSz="1901951">
              <a:spcBef>
                <a:spcPts val="1800"/>
              </a:spcBef>
              <a:buClrTx/>
              <a:buSzTx/>
              <a:buNone/>
              <a:defRPr sz="3743"/>
            </a:pPr>
            <a:r>
              <a:t>                          </a:t>
            </a:r>
            <a14:m>
              <m:oMath>
                <m:sSub>
                  <m:e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45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5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45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+</m:t>
                </m:r>
                <m:d>
                  <m:dPr>
                    <m:ctrlP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sSub>
                      <m:e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45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xmlns:a="http://schemas.openxmlformats.org/drawingml/2006/main" sz="45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e>
                            <m:r>
                              <a:rPr xmlns:a="http://schemas.openxmlformats.org/drawingml/2006/main" sz="45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xmlns:a="http://schemas.openxmlformats.org/drawingml/2006/main" sz="45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e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</m:d>
              </m:oMath>
            </a14:m>
          </a:p>
          <a:p>
            <a:pPr marL="435863" indent="-435863" defTabSz="1901951">
              <a:spcBef>
                <a:spcPts val="1800"/>
              </a:spcBef>
              <a:defRPr sz="3743"/>
            </a:pPr>
            <a:r>
              <a:t>We end up with 5 parameters to estimate:</a:t>
            </a:r>
          </a:p>
          <a:p>
            <a:pPr lvl="8" marL="0" indent="2852927" defTabSz="1901951">
              <a:spcBef>
                <a:spcPts val="1800"/>
              </a:spcBef>
              <a:buClrTx/>
              <a:buSzTx/>
              <a:buNone/>
              <a:defRPr sz="3743"/>
            </a:pPr>
            <a:r>
              <a:t>                         </a:t>
            </a:r>
            <a14:m>
              <m:oMath>
                <m:r>
                  <m:rPr>
                    <m:nor/>
                  </m:rPr>
                  <a:rPr xmlns:a="http://schemas.openxmlformats.org/drawingml/2006/main" sz="45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distortion coefficients</m:t>
                </m:r>
                <m:r>
                  <a:rPr xmlns:a="http://schemas.openxmlformats.org/drawingml/2006/main" sz="45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b>
                          <m:e>
                            <m:r>
                              <a:rPr xmlns:a="http://schemas.openxmlformats.org/drawingml/2006/main" sz="45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xmlns:a="http://schemas.openxmlformats.org/drawingml/2006/main" sz="45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e>
                            <m:r>
                              <a:rPr xmlns:a="http://schemas.openxmlformats.org/drawingml/2006/main" sz="45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xmlns:a="http://schemas.openxmlformats.org/drawingml/2006/main" sz="45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e>
                            <m:r>
                              <a:rPr xmlns:a="http://schemas.openxmlformats.org/drawingml/2006/main" sz="45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xmlns:a="http://schemas.openxmlformats.org/drawingml/2006/main" sz="45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e>
                            <m:r>
                              <a:rPr xmlns:a="http://schemas.openxmlformats.org/drawingml/2006/main" sz="45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xmlns:a="http://schemas.openxmlformats.org/drawingml/2006/main" sz="45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xmlns:a="http://schemas.openxmlformats.org/drawingml/2006/main" sz="45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e>
                            <m:r>
                              <a:rPr xmlns:a="http://schemas.openxmlformats.org/drawingml/2006/main" sz="45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xmlns:a="http://schemas.openxmlformats.org/drawingml/2006/main" sz="45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e>
                  <m:sup>
                    <m:r>
                      <a:rPr xmlns:a="http://schemas.openxmlformats.org/drawingml/2006/main" sz="45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</m:oMath>
            </a14:m>
            <a:endParaRPr sz="4800"/>
          </a:p>
        </p:txBody>
      </p:sp>
      <p:pic>
        <p:nvPicPr>
          <p:cNvPr id="201" name="rotate.png" descr="rot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0899" y="652743"/>
            <a:ext cx="1877550" cy="1877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ake a notebook and paste a chesspatter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 a notebook and paste a chesspattern</a:t>
            </a:r>
          </a:p>
          <a:p>
            <a:pPr/>
            <a:r>
              <a:t>Capture this pattern from several angles and positions</a:t>
            </a:r>
          </a:p>
          <a:p>
            <a:pPr/>
            <a:r>
              <a:t>Calibrate using OpenCV</a:t>
            </a:r>
          </a:p>
        </p:txBody>
      </p:sp>
      <p:sp>
        <p:nvSpPr>
          <p:cNvPr id="204" name="Chessboard Calibration in OpenCV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Chessboard Calibration in OpenCV</a:t>
            </a:r>
          </a:p>
        </p:txBody>
      </p:sp>
      <p:pic>
        <p:nvPicPr>
          <p:cNvPr id="205" name="rook.png" descr="roo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5864" y="458692"/>
            <a:ext cx="2265653" cy="2265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hessboard Calibration in OpenCV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Chessboard Calibration in OpenCV</a:t>
            </a:r>
          </a:p>
        </p:txBody>
      </p:sp>
      <p:sp>
        <p:nvSpPr>
          <p:cNvPr id="208" name="Getting the 3D to 2D points correspondences from a known planar objec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508" indent="-508508" defTabSz="2218944">
              <a:spcBef>
                <a:spcPts val="2100"/>
              </a:spcBef>
              <a:defRPr sz="4368"/>
            </a:pPr>
            <a:r>
              <a:t>Getting the 3D to 2D points correspondences from a known planar object</a:t>
            </a:r>
          </a:p>
          <a:p>
            <a:pPr marL="508508" indent="-508508" defTabSz="2218944">
              <a:spcBef>
                <a:spcPts val="2100"/>
              </a:spcBef>
              <a:defRPr sz="4368"/>
            </a:pPr>
            <a:r>
              <a:t>Chessboard has fixed distances between squares known apriori</a:t>
            </a:r>
          </a:p>
          <a:p>
            <a:pPr marL="508508" indent="-508508" defTabSz="2218944">
              <a:spcBef>
                <a:spcPts val="2100"/>
              </a:spcBef>
              <a:defRPr sz="4368"/>
            </a:pPr>
            <a:r>
              <a:t>Camera static and chessboard moves </a:t>
            </a:r>
            <a14:m>
              <m:oMath>
                <m:r>
                  <a:rPr xmlns:a="http://schemas.openxmlformats.org/drawingml/2006/main" sz="53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↔</m:t>
                </m:r>
              </m:oMath>
            </a14:m>
            <a:r>
              <a:t> chessboard static and camera moves</a:t>
            </a:r>
          </a:p>
          <a:p>
            <a:pPr marL="508508" indent="-508508" defTabSz="2218944">
              <a:spcBef>
                <a:spcPts val="2100"/>
              </a:spcBef>
              <a:defRPr sz="4368"/>
            </a:pPr>
            <a:r>
              <a:t>Camera moves </a:t>
            </a:r>
            <a14:m>
              <m:oMath>
                <m:r>
                  <a:rPr xmlns:a="http://schemas.openxmlformats.org/drawingml/2006/main" sz="53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↔</m:t>
                </m:r>
              </m:oMath>
            </a14:m>
            <a:r>
              <a:t> Extrinsic parameters in each frame change</a:t>
            </a:r>
          </a:p>
          <a:p>
            <a:pPr marL="508508" indent="-508508" defTabSz="2218944">
              <a:spcBef>
                <a:spcPts val="2100"/>
              </a:spcBef>
              <a:defRPr sz="4368"/>
            </a:pPr>
            <a:r>
              <a:t>Therefore we got the matches of real world points and camera points </a:t>
            </a:r>
            <a14:m>
              <m:oMath>
                <m:sSubSup>
                  <m:e>
                    <m:d>
                      <m:dPr>
                        <m:ctrlPr>
                          <a:rPr xmlns:a="http://schemas.openxmlformats.org/drawingml/2006/main" sz="53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{"/>
                        <m:endChr m:val="}"/>
                      </m:dPr>
                      <m:e>
                        <m:sSub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xmlns:a="http://schemas.openxmlformats.org/drawingml/2006/main" sz="53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xmlns:a="http://schemas.openxmlformats.org/drawingml/2006/main" sz="53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xmlns:a="http://schemas.openxmlformats.org/drawingml/2006/main" sz="53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e>
                  <m:sub>
                    <m:r>
                      <a:rPr xmlns:a="http://schemas.openxmlformats.org/drawingml/2006/main" sz="5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5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5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bSup>
              </m:oMath>
            </a14:m>
            <a:r>
              <a:t>!</a:t>
            </a:r>
          </a:p>
          <a:p>
            <a:pPr marL="508508" indent="-508508" defTabSz="2218944">
              <a:spcBef>
                <a:spcPts val="2100"/>
              </a:spcBef>
              <a:defRPr sz="4368"/>
            </a:pPr>
            <a14:m>
              <m:oMath>
                <m:sSub>
                  <m:e>
                    <m:r>
                      <a:rPr xmlns:a="http://schemas.openxmlformats.org/drawingml/2006/main" sz="5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3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5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sSub>
                      <m:e>
                        <m:r>
                          <a:rPr xmlns:a="http://schemas.openxmlformats.org/drawingml/2006/main" sz="53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53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5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53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xmlns:a="http://schemas.openxmlformats.org/drawingml/2006/main" sz="53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5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53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xmlns:a="http://schemas.openxmlformats.org/drawingml/2006/main" sz="53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5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5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0</m:t>
                    </m:r>
                  </m:e>
                </m:d>
              </m:oMath>
            </a14:m>
            <a:r>
              <a:t>, where, </a:t>
            </a:r>
            <a14:m>
              <m:oMath>
                <m:sSub>
                  <m:e>
                    <m:r>
                      <a:rPr xmlns:a="http://schemas.openxmlformats.org/drawingml/2006/main" sz="5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3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5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set by periodicity of the chessbaord</a:t>
            </a:r>
          </a:p>
          <a:p>
            <a:pPr lvl="1" marL="1017016" indent="-508508" defTabSz="2218944">
              <a:spcBef>
                <a:spcPts val="2100"/>
              </a:spcBef>
              <a:defRPr sz="4368"/>
            </a:pPr>
            <a14:m>
              <m:oMath>
                <m:sSub>
                  <m:e>
                    <m:r>
                      <a:rPr xmlns:a="http://schemas.openxmlformats.org/drawingml/2006/main" sz="5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3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5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sSub>
                      <m:e>
                        <m:r>
                          <a:rPr xmlns:a="http://schemas.openxmlformats.org/drawingml/2006/main" sz="53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53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5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53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xmlns:a="http://schemas.openxmlformats.org/drawingml/2006/main" sz="53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e>
                </m:d>
              </m:oMath>
            </a14:m>
            <a:r>
              <a:t>, detected corners in the image</a:t>
            </a:r>
            <a:endParaRPr sz="4800"/>
          </a:p>
        </p:txBody>
      </p:sp>
      <p:pic>
        <p:nvPicPr>
          <p:cNvPr id="209" name="rook.png" descr="roo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5864" y="458692"/>
            <a:ext cx="2265653" cy="2265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Homography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Homography Quiz</a:t>
            </a:r>
          </a:p>
        </p:txBody>
      </p:sp>
      <p:sp>
        <p:nvSpPr>
          <p:cNvPr id="212" name="Quiz 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Quiz 1</a:t>
            </a:r>
          </a:p>
        </p:txBody>
      </p:sp>
      <p:sp>
        <p:nvSpPr>
          <p:cNvPr id="213" name="Prove that a   homography transform H is sufficient to describe the mapping between a planar 3D object and a camera, i.e. point matches of the form  , where   and   satisfying  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Prove that a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3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3</m:t>
                </m:r>
              </m:oMath>
            </a14:m>
            <a:r>
              <a:t> homography transform H is sufficient to describe the mapping between a planar 3D object and a camera, i.e. point matches of the form </a:t>
            </a:r>
            <a14:m>
              <m:oMath>
                <m:d>
                  <m:dPr>
                    <m:ctrlP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{"/>
                    <m:endChr m:val="}"/>
                  </m:dPr>
                  <m:e>
                    <m:sSub>
                      <m:e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e>
                </m:d>
              </m:oMath>
            </a14:m>
            <a:r>
              <a:t>, where </a:t>
            </a:r>
            <a14:m>
              <m:oMath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b>
                          <m:e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e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e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e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b>
                          <m:e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e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e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e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</m:oMath>
            </a14:m>
            <a:r>
              <a:t> satisfying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a</m:t>
                </m:r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b</m:t>
                </m:r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c</m:t>
                </m:r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In this special case of a planar scene, we do not need the full   camera matrix  , and we can make due with a   homography matrix  . The proof is relatively straight forward, and rely on the following observation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1106424" indent="-553212" defTabSz="2414016">
              <a:spcBef>
                <a:spcPts val="2300"/>
              </a:spcBef>
              <a:defRPr sz="4752"/>
            </a:pPr>
            <a:r>
              <a:t>In this special case of a </a:t>
            </a:r>
            <a:r>
              <a:rPr b="1"/>
              <a:t>planar scene</a:t>
            </a:r>
            <a:r>
              <a:t>, we do not need the full </a:t>
            </a:r>
            <a14:m>
              <m:oMath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3</m:t>
                </m:r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4</m:t>
                </m:r>
              </m:oMath>
            </a14:m>
            <a:r>
              <a:t> camera matrix </a:t>
            </a:r>
            <a14:m>
              <m:oMath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r>
              <a:t>, and we can make due with a </a:t>
            </a:r>
            <a14:m>
              <m:oMath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3</m:t>
                </m:r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3</m:t>
                </m:r>
              </m:oMath>
            </a14:m>
            <a:r>
              <a:t> homography matrix </a:t>
            </a:r>
            <a14:m>
              <m:oMath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  <a:r>
              <a:t>. The proof is relatively straight forward, and rely on the following observation:</a:t>
            </a:r>
          </a:p>
          <a:p>
            <a:pPr lvl="1" marL="1106424" indent="-553212" defTabSz="2414016">
              <a:spcBef>
                <a:spcPts val="2300"/>
              </a:spcBef>
              <a:defRPr sz="4752"/>
            </a:pPr>
            <a:r>
              <a:t>Since the points in 3D lie on a plane: </a:t>
            </a:r>
            <a14:m>
              <m:oMath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</a:p>
          <a:p>
            <a:pPr lvl="1" marL="1106424" indent="-553212" defTabSz="2414016">
              <a:spcBef>
                <a:spcPts val="2300"/>
              </a:spcBef>
              <a:defRPr sz="4752"/>
            </a:pPr>
            <a:r>
              <a:t>we can switch sides and write down the plane equation for </a:t>
            </a:r>
            <a14:m>
              <m:oMath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Z</m:t>
                </m:r>
              </m:oMath>
            </a14:m>
            <a:r>
              <a:t>, such that </a:t>
            </a:r>
            <a14:m>
              <m:oMath>
                <m:sSub>
                  <m:e>
                    <m:r>
                      <a:rPr xmlns:a="http://schemas.openxmlformats.org/drawingml/2006/main"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b>
                          <m:e>
                            <m:r>
                              <a:rPr xmlns:a="http://schemas.openxmlformats.org/drawingml/2006/main" sz="5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xmlns:a="http://schemas.openxmlformats.org/drawingml/2006/main" sz="5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xmlns:a="http://schemas.openxmlformats.org/drawingml/2006/main"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e>
                            <m:r>
                              <a:rPr xmlns:a="http://schemas.openxmlformats.org/drawingml/2006/main" sz="5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xmlns:a="http://schemas.openxmlformats.org/drawingml/2006/main" sz="5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xmlns:a="http://schemas.openxmlformats.org/drawingml/2006/main"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xmlns:a="http://schemas.openxmlformats.org/drawingml/2006/main"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f>
                          <m:fPr>
                            <m:ctrlPr>
                              <a:rPr xmlns:a="http://schemas.openxmlformats.org/drawingml/2006/main" sz="5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5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num>
                          <m:den>
                            <m:r>
                              <a:rPr xmlns:a="http://schemas.openxmlformats.org/drawingml/2006/main" sz="5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den>
                        </m:f>
                        <m:sSub>
                          <m:e>
                            <m:r>
                              <a:rPr xmlns:a="http://schemas.openxmlformats.org/drawingml/2006/main" sz="5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xmlns:a="http://schemas.openxmlformats.org/drawingml/2006/main" sz="5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xmlns:a="http://schemas.openxmlformats.org/drawingml/2006/main"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f>
                          <m:fPr>
                            <m:ctrlPr>
                              <a:rPr xmlns:a="http://schemas.openxmlformats.org/drawingml/2006/main" sz="5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5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num>
                          <m:den>
                            <m:r>
                              <a:rPr xmlns:a="http://schemas.openxmlformats.org/drawingml/2006/main" sz="5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den>
                        </m:f>
                        <m:sSub>
                          <m:e>
                            <m:r>
                              <a:rPr xmlns:a="http://schemas.openxmlformats.org/drawingml/2006/main" sz="5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xmlns:a="http://schemas.openxmlformats.org/drawingml/2006/main" sz="5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xmlns:a="http://schemas.openxmlformats.org/drawingml/2006/main"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f>
                          <m:fPr>
                            <m:ctrlPr>
                              <a:rPr xmlns:a="http://schemas.openxmlformats.org/drawingml/2006/main" sz="5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5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num>
                          <m:den>
                            <m:r>
                              <a:rPr xmlns:a="http://schemas.openxmlformats.org/drawingml/2006/main" sz="5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den>
                        </m:f>
                        <m:r>
                          <a:rPr xmlns:a="http://schemas.openxmlformats.org/drawingml/2006/main"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e>
                  <m:sup>
                    <m:r>
                      <a:rPr xmlns:a="http://schemas.openxmlformats.org/drawingml/2006/main"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</m:oMath>
            </a14:m>
            <a:r>
              <a:t>.</a:t>
            </a:r>
            <a:endParaRPr sz="4800"/>
          </a:p>
        </p:txBody>
      </p:sp>
      <p:sp>
        <p:nvSpPr>
          <p:cNvPr id="216" name="Homography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Homography Quiz</a:t>
            </a:r>
          </a:p>
        </p:txBody>
      </p:sp>
      <p:sp>
        <p:nvSpPr>
          <p:cNvPr id="217" name="Quiz 1"/>
          <p:cNvSpPr txBox="1"/>
          <p:nvPr/>
        </p:nvSpPr>
        <p:spPr>
          <a:xfrm>
            <a:off x="1270000" y="213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rtl="1"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Quiz 1</a:t>
            </a:r>
          </a:p>
        </p:txBody>
      </p:sp>
      <p:pic>
        <p:nvPicPr>
          <p:cNvPr id="218" name="quizlet.png" descr="quizl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2657" y="812800"/>
            <a:ext cx="1557437" cy="155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his leads to the main conclusion that the 4D homogeneous coordinates are redundant and can be written down by a 3D homogeneous coordinates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leads to the main conclusion that the 4D homogeneous coordinates are redundant and can be written down by a 3D homogeneous coordinates:</a:t>
            </a:r>
          </a:p>
          <a:p>
            <a:pPr lvl="8" marL="0" indent="3657600">
              <a:buClrTx/>
              <a:buSzTx/>
              <a:buNone/>
            </a:pPr>
            <a:r>
              <a:t>                   </a:t>
            </a:r>
            <a14:m>
              <m:oMath>
                <m:d>
                  <m:dPr>
                    <m:ctrlP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eqArr>
                      <m:eqArrPr>
                        <m:ctrlP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eqArr>
                  </m:e>
                </m:d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m>
                      <m:mPr>
                        <m:ctrlP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  <m:baseJc m:val="center"/>
                        <m:plcHide m:val="on"/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</m:mPr>
                      <m:mr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f>
                            <m:fPr>
                              <m:ctrlP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type m:val="bar"/>
                            </m:fPr>
                            <m:num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num>
                            <m:den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den>
                          </m:f>
                        </m:e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f>
                            <m:fPr>
                              <m:ctrlP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type m:val="bar"/>
                            </m:fPr>
                            <m:num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num>
                            <m:den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den>
                          </m:f>
                        </m:e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f>
                            <m:fPr>
                              <m:ctrlP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type m:val="bar"/>
                            </m:fPr>
                            <m:num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num>
                            <m:den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den>
                          </m:f>
                        </m:e>
                      </m:mr>
                    </m:m>
                  </m:e>
                </m:d>
                <m:d>
                  <m:dPr>
                    <m:ctrlP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eqArr>
                      <m:eqArrPr>
                        <m:ctrlP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  <m:e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eqArr>
                  </m:e>
                </m:d>
              </m:oMath>
            </a14:m>
          </a:p>
        </p:txBody>
      </p:sp>
      <p:sp>
        <p:nvSpPr>
          <p:cNvPr id="221" name="Homography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Homography Quiz</a:t>
            </a:r>
          </a:p>
        </p:txBody>
      </p:sp>
      <p:sp>
        <p:nvSpPr>
          <p:cNvPr id="222" name="Quiz 1"/>
          <p:cNvSpPr txBox="1"/>
          <p:nvPr/>
        </p:nvSpPr>
        <p:spPr>
          <a:xfrm>
            <a:off x="1270000" y="213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rtl="1"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Quiz 1</a:t>
            </a:r>
          </a:p>
        </p:txBody>
      </p:sp>
      <p:pic>
        <p:nvPicPr>
          <p:cNvPr id="223" name="quizlet.png" descr="quizl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2657" y="812800"/>
            <a:ext cx="1557437" cy="155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54" name="Camera Mode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56313" indent="-936171" defTabSz="2097023">
              <a:spcBef>
                <a:spcPts val="2000"/>
              </a:spcBef>
              <a:buClr>
                <a:srgbClr val="1976D2"/>
              </a:buClr>
              <a:buFont typeface="Helvetica Neue"/>
              <a:defRPr sz="4128"/>
            </a:pPr>
            <a:r>
              <a:t>Camera Model</a:t>
            </a:r>
            <a:endParaRPr>
              <a:solidFill>
                <a:srgbClr val="000000">
                  <a:alpha val="87059"/>
                </a:srgbClr>
              </a:solidFill>
            </a:endParaRPr>
          </a:p>
          <a:p>
            <a:pPr marL="1056313" indent="-936171" defTabSz="2097023">
              <a:spcBef>
                <a:spcPts val="2000"/>
              </a:spcBef>
              <a:buClr>
                <a:srgbClr val="1976D2"/>
              </a:buClr>
              <a:buFont typeface="Helvetica Neue"/>
              <a:defRPr sz="4128"/>
            </a:pPr>
            <a:r>
              <a:t>Camera Calibration</a:t>
            </a:r>
            <a:endParaRPr>
              <a:solidFill>
                <a:srgbClr val="000000">
                  <a:alpha val="87059"/>
                </a:srgbClr>
              </a:solidFill>
            </a:endParaRPr>
          </a:p>
          <a:p>
            <a:pPr lvl="2" marL="1842697" indent="-936171" defTabSz="2097023">
              <a:spcBef>
                <a:spcPts val="2000"/>
              </a:spcBef>
              <a:buClr>
                <a:srgbClr val="1976D2"/>
              </a:buClr>
              <a:buFont typeface="Helvetica Neue"/>
              <a:buChar char="▪"/>
              <a:defRPr sz="4128"/>
            </a:pPr>
            <a:r>
              <a:t>Estimating M</a:t>
            </a:r>
            <a:endParaRPr>
              <a:solidFill>
                <a:srgbClr val="000000">
                  <a:alpha val="87059"/>
                </a:srgbClr>
              </a:solidFill>
            </a:endParaRPr>
          </a:p>
          <a:p>
            <a:pPr lvl="2" marL="1842697" indent="-936171" defTabSz="2097023">
              <a:spcBef>
                <a:spcPts val="2000"/>
              </a:spcBef>
              <a:buClr>
                <a:srgbClr val="1976D2"/>
              </a:buClr>
              <a:buFont typeface="Helvetica Neue"/>
              <a:buChar char="▪"/>
              <a:defRPr sz="4128"/>
            </a:pPr>
            <a:r>
              <a:t>Chessboard Demo</a:t>
            </a:r>
            <a:endParaRPr>
              <a:solidFill>
                <a:srgbClr val="000000">
                  <a:alpha val="87059"/>
                </a:srgbClr>
              </a:solidFill>
            </a:endParaRPr>
          </a:p>
          <a:p>
            <a:pPr lvl="2" marL="1842697" indent="-936171" defTabSz="2097023">
              <a:spcBef>
                <a:spcPts val="2000"/>
              </a:spcBef>
              <a:buClr>
                <a:srgbClr val="1976D2"/>
              </a:buClr>
              <a:buFont typeface="Helvetica Neue"/>
              <a:buChar char="▪"/>
              <a:defRPr sz="4128"/>
            </a:pPr>
            <a:r>
              <a:t>Homography Quiz</a:t>
            </a:r>
            <a:endParaRPr>
              <a:solidFill>
                <a:srgbClr val="000000">
                  <a:alpha val="87059"/>
                </a:srgbClr>
              </a:solidFill>
            </a:endParaRPr>
          </a:p>
          <a:p>
            <a:pPr marL="1056313" indent="-936171" defTabSz="2097023">
              <a:spcBef>
                <a:spcPts val="2000"/>
              </a:spcBef>
              <a:buClr>
                <a:srgbClr val="1976D2"/>
              </a:buClr>
              <a:buFont typeface="Helvetica Neue"/>
              <a:defRPr sz="4128"/>
            </a:pPr>
            <a:r>
              <a:t>Epipolar Geometry</a:t>
            </a:r>
            <a:endParaRPr>
              <a:solidFill>
                <a:srgbClr val="000000">
                  <a:alpha val="87059"/>
                </a:srgbClr>
              </a:solidFill>
            </a:endParaRPr>
          </a:p>
          <a:p>
            <a:pPr lvl="2" marL="1842697" indent="-936171" defTabSz="2097023">
              <a:spcBef>
                <a:spcPts val="2000"/>
              </a:spcBef>
              <a:buClr>
                <a:srgbClr val="1976D2"/>
              </a:buClr>
              <a:buFont typeface="Helvetica Neue"/>
              <a:buChar char="▪"/>
              <a:defRPr sz="4128"/>
            </a:pPr>
            <a:r>
              <a:t>Essential Matrix</a:t>
            </a:r>
            <a:endParaRPr>
              <a:solidFill>
                <a:srgbClr val="000000">
                  <a:alpha val="87059"/>
                </a:srgbClr>
              </a:solidFill>
            </a:endParaRPr>
          </a:p>
          <a:p>
            <a:pPr lvl="2" marL="1842697" indent="-936171" defTabSz="2097023">
              <a:spcBef>
                <a:spcPts val="2000"/>
              </a:spcBef>
              <a:buClr>
                <a:srgbClr val="1976D2"/>
              </a:buClr>
              <a:buFont typeface="Helvetica Neue"/>
              <a:buChar char="▪"/>
              <a:defRPr sz="4128"/>
            </a:pPr>
            <a:r>
              <a:t>Fundamental Matrix</a:t>
            </a:r>
            <a:endParaRPr>
              <a:solidFill>
                <a:srgbClr val="000000">
                  <a:alpha val="87059"/>
                </a:srgbClr>
              </a:solidFill>
            </a:endParaRPr>
          </a:p>
          <a:p>
            <a:pPr lvl="2" marL="1842697" indent="-936171" defTabSz="2097023">
              <a:spcBef>
                <a:spcPts val="2000"/>
              </a:spcBef>
              <a:buClr>
                <a:srgbClr val="1976D2"/>
              </a:buClr>
              <a:buFont typeface="Helvetica Neue"/>
              <a:buChar char="▪"/>
              <a:defRPr sz="4128"/>
            </a:pPr>
            <a:r>
              <a:t>Fundamental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Now coming back to the general camera matrix   how can we conclude it can be reduced to a homography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coming back to the general camera matrix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r>
              <a:t> how can we conclude it can be reduced to a homography? </a:t>
            </a:r>
          </a:p>
          <a:p>
            <a:pPr lvl="1"/>
            <a:r>
              <a:t>The answer lies in simplifying the matrix-vector product. </a:t>
            </a:r>
          </a:p>
        </p:txBody>
      </p:sp>
      <p:sp>
        <p:nvSpPr>
          <p:cNvPr id="226" name="Homography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Homography Quiz</a:t>
            </a:r>
          </a:p>
        </p:txBody>
      </p:sp>
      <p:sp>
        <p:nvSpPr>
          <p:cNvPr id="227" name="Quiz 1"/>
          <p:cNvSpPr txBox="1"/>
          <p:nvPr/>
        </p:nvSpPr>
        <p:spPr>
          <a:xfrm>
            <a:off x="1270000" y="213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rtl="1"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Quiz 1</a:t>
            </a:r>
          </a:p>
        </p:txBody>
      </p:sp>
      <p:pic>
        <p:nvPicPr>
          <p:cNvPr id="228" name="quizlet.png" descr="quizl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2657" y="812800"/>
            <a:ext cx="1557437" cy="155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 general   satisfy the relation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5572" indent="-385572" defTabSz="1682495">
              <a:spcBef>
                <a:spcPts val="1600"/>
              </a:spcBef>
              <a:defRPr sz="3312"/>
            </a:pPr>
            <a:r>
              <a:t>A general </a:t>
            </a:r>
            <a14:m>
              <m:oMath>
                <m:r>
                  <a:rPr xmlns:a="http://schemas.openxmlformats.org/drawingml/2006/main" sz="40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r>
              <a:t> satisfy the relation:</a:t>
            </a:r>
          </a:p>
          <a:p>
            <a:pPr marL="0" indent="0" defTabSz="1682495">
              <a:spcBef>
                <a:spcPts val="1600"/>
              </a:spcBef>
              <a:buClrTx/>
              <a:buSzTx/>
              <a:buNone/>
              <a:defRPr sz="3312"/>
            </a:pPr>
            <a14:m>
              <m:oMathPara>
                <m:oMathParaPr>
                  <m:jc m:val="left"/>
                </m:oMathParaPr>
                <m:oMath>
                  <m:d>
                    <m:dPr>
                      <m:ctrlPr>
                        <a:rPr xmlns:a="http://schemas.openxmlformats.org/drawingml/2006/main" sz="4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4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40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4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4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33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34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4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4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4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eqArr>
                    </m:e>
                  </m:d>
                </m:oMath>
              </m:oMathPara>
            </a14:m>
          </a:p>
          <a:p>
            <a:pPr marL="385572" indent="-385572" defTabSz="1682495">
              <a:spcBef>
                <a:spcPts val="1600"/>
              </a:spcBef>
              <a:defRPr sz="3312"/>
            </a:pPr>
            <a:r>
              <a:t>Assuming the scene is planar, we plug in the plane equation for </a:t>
            </a:r>
            <a14:m>
              <m:oMath>
                <m:sSub>
                  <m:e>
                    <m:r>
                      <a:rPr xmlns:a="http://schemas.openxmlformats.org/drawingml/2006/main" sz="4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xmlns:a="http://schemas.openxmlformats.org/drawingml/2006/main" sz="4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40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0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4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4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a</m:t>
                    </m:r>
                  </m:num>
                  <m:den>
                    <m:r>
                      <a:rPr xmlns:a="http://schemas.openxmlformats.org/drawingml/2006/main" sz="4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c</m:t>
                    </m:r>
                  </m:den>
                </m:f>
                <m:sSub>
                  <m:e>
                    <m:r>
                      <a:rPr xmlns:a="http://schemas.openxmlformats.org/drawingml/2006/main" sz="4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40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4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4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b</m:t>
                    </m:r>
                  </m:num>
                  <m:den>
                    <m:r>
                      <a:rPr xmlns:a="http://schemas.openxmlformats.org/drawingml/2006/main" sz="4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c</m:t>
                    </m:r>
                  </m:den>
                </m:f>
                <m:sSub>
                  <m:e>
                    <m:r>
                      <a:rPr xmlns:a="http://schemas.openxmlformats.org/drawingml/2006/main" sz="4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4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40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4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4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d</m:t>
                    </m:r>
                  </m:num>
                  <m:den>
                    <m:r>
                      <a:rPr xmlns:a="http://schemas.openxmlformats.org/drawingml/2006/main" sz="4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c</m:t>
                    </m:r>
                  </m:den>
                </m:f>
              </m:oMath>
            </a14:m>
            <a:r>
              <a:t>:</a:t>
            </a:r>
          </a:p>
          <a:p>
            <a:pPr marL="0" indent="0" defTabSz="1682495">
              <a:spcBef>
                <a:spcPts val="1600"/>
              </a:spcBef>
              <a:buClrTx/>
              <a:buSzTx/>
              <a:buNone/>
              <a:defRPr sz="3312"/>
            </a:pPr>
            <a14:m>
              <m:oMathPara>
                <m:oMathParaPr>
                  <m:jc m:val="left"/>
                </m:oMathParaPr>
                <m:oMath>
                  <m:d>
                    <m:dPr>
                      <m:ctrlPr>
                        <a:rPr xmlns:a="http://schemas.openxmlformats.org/drawingml/2006/main" sz="4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4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40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4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4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33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34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4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4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4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f>
                            <m:fPr>
                              <m:ctrlP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type m:val="bar"/>
                            </m:fPr>
                            <m:num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num>
                            <m:den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den>
                          </m:f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xmlns:a="http://schemas.openxmlformats.org/drawingml/2006/main" sz="4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f>
                            <m:fPr>
                              <m:ctrlP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type m:val="bar"/>
                            </m:fPr>
                            <m:num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num>
                            <m:den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den>
                          </m:f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xmlns:a="http://schemas.openxmlformats.org/drawingml/2006/main" sz="4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f>
                            <m:fPr>
                              <m:ctrlP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type m:val="bar"/>
                            </m:fPr>
                            <m:num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num>
                            <m:den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0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den>
                          </m:f>
                        </m:e>
                        <m:e>
                          <m:r>
                            <a:rPr xmlns:a="http://schemas.openxmlformats.org/drawingml/2006/main" sz="4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eqArr>
                    </m:e>
                  </m:d>
                </m:oMath>
              </m:oMathPara>
            </a14:m>
            <a:endParaRPr sz="4800"/>
          </a:p>
        </p:txBody>
      </p:sp>
      <p:sp>
        <p:nvSpPr>
          <p:cNvPr id="231" name="Homography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Homography Quiz</a:t>
            </a:r>
          </a:p>
        </p:txBody>
      </p:sp>
      <p:sp>
        <p:nvSpPr>
          <p:cNvPr id="232" name="Quiz 1"/>
          <p:cNvSpPr txBox="1"/>
          <p:nvPr/>
        </p:nvSpPr>
        <p:spPr>
          <a:xfrm>
            <a:off x="1270000" y="213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rtl="1"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Quiz 1</a:t>
            </a:r>
          </a:p>
        </p:txBody>
      </p:sp>
      <p:pic>
        <p:nvPicPr>
          <p:cNvPr id="233" name="quizlet.png" descr="quizl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2657" y="812800"/>
            <a:ext cx="1557437" cy="155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Now, let us look more closely at the formula for  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Now, let us look more closely at the formula for </a:t>
            </a:r>
            <a14:m>
              <m:oMath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: </a:t>
            </a:r>
          </a:p>
          <a:p>
            <a:pPr marL="0" indent="0">
              <a:buClrTx/>
              <a:buSzTx/>
              <a:buNone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sub>
                  </m:sSub>
                  <m:sSub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sub>
                  </m:sSub>
                  <m:sSub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sub>
                  </m:sSub>
                  <m:d>
                    <m:dPr>
                      <m:ctrlP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num>
                        <m:den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  <m:sSub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  <m:sSub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</m:e>
                  </m:d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sub>
                  </m:sSub>
                </m:oMath>
              </m:oMathPara>
            </a14:m>
          </a:p>
          <a:p>
            <a:pPr/>
            <a:r>
              <a:t>The terms can be rearranged and written as: </a:t>
            </a:r>
          </a:p>
          <a:p>
            <a:pPr marL="0" indent="0">
              <a:buClrTx/>
              <a:buSzTx/>
              <a:buNone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num>
                        <m:den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  <m:sSub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e>
                  </m:d>
                  <m:sSub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+</m:t>
                  </m:r>
                  <m:d>
                    <m:dPr>
                      <m:ctrlP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  <m:sSub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e>
                  </m:d>
                  <m:sSub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+</m:t>
                  </m:r>
                  <m:d>
                    <m:dPr>
                      <m:ctrlP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f>
                        <m:fPr>
                          <m:ctrlP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</m:e>
                  </m:d>
                </m:oMath>
              </m:oMathPara>
            </a14:m>
          </a:p>
        </p:txBody>
      </p:sp>
      <p:sp>
        <p:nvSpPr>
          <p:cNvPr id="236" name="Homography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Homography Quiz</a:t>
            </a:r>
          </a:p>
        </p:txBody>
      </p:sp>
      <p:sp>
        <p:nvSpPr>
          <p:cNvPr id="237" name="Quiz 1"/>
          <p:cNvSpPr txBox="1"/>
          <p:nvPr/>
        </p:nvSpPr>
        <p:spPr>
          <a:xfrm>
            <a:off x="1270000" y="213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rtl="1"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Quiz 1</a:t>
            </a:r>
          </a:p>
        </p:txBody>
      </p:sp>
      <p:pic>
        <p:nvPicPr>
          <p:cNvPr id="238" name="quizlet.png" descr="quizl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2657" y="812800"/>
            <a:ext cx="1557437" cy="155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imilarly, this can be done for   and  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Similarly, this can be done for </a:t>
            </a:r>
            <a14:m>
              <m:oMath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:</a:t>
            </a:r>
          </a:p>
          <a:p>
            <a:pPr marL="0" indent="0">
              <a:buClrTx/>
              <a:buSzTx/>
              <a:buNone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num>
                        <m:den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  <m:sSub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e>
                  </m:d>
                  <m:sSub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+</m:t>
                  </m:r>
                  <m:d>
                    <m:dPr>
                      <m:ctrlP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  <m:sSub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e>
                  </m:d>
                  <m:sSub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+</m:t>
                  </m:r>
                  <m:d>
                    <m:dPr>
                      <m:ctrlP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f>
                        <m:fPr>
                          <m:ctrlP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</m:e>
                  </m:d>
                </m:oMath>
              </m:oMathPara>
            </a14:m>
          </a:p>
          <a:p>
            <a:pPr marL="0" indent="0">
              <a:buClrTx/>
              <a:buSzTx/>
              <a:buNone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num>
                        <m:den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  <m:sSub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e>
                  </m:d>
                  <m:sSub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+</m:t>
                  </m:r>
                  <m:d>
                    <m:dPr>
                      <m:ctrlP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  <m:sSub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e>
                  </m:d>
                  <m:sSub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+</m:t>
                  </m:r>
                  <m:d>
                    <m:dPr>
                      <m:ctrlP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f>
                        <m:fPr>
                          <m:ctrlP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</m:e>
                  </m:d>
                </m:oMath>
              </m:oMathPara>
            </a14:m>
          </a:p>
        </p:txBody>
      </p:sp>
      <p:sp>
        <p:nvSpPr>
          <p:cNvPr id="241" name="Homography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Homography Quiz</a:t>
            </a:r>
          </a:p>
        </p:txBody>
      </p:sp>
      <p:sp>
        <p:nvSpPr>
          <p:cNvPr id="242" name="Quiz 1"/>
          <p:cNvSpPr txBox="1"/>
          <p:nvPr/>
        </p:nvSpPr>
        <p:spPr>
          <a:xfrm>
            <a:off x="1270000" y="213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rtl="1"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Quiz 1</a:t>
            </a:r>
          </a:p>
        </p:txBody>
      </p:sp>
      <p:pic>
        <p:nvPicPr>
          <p:cNvPr id="243" name="quizlet.png" descr="quizl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2657" y="812800"/>
            <a:ext cx="1557437" cy="155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herefore, rewriting this in matrix form we get the following relation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8215" indent="-458215" defTabSz="1999488">
              <a:spcBef>
                <a:spcPts val="1900"/>
              </a:spcBef>
              <a:defRPr sz="3936"/>
            </a:pPr>
            <a:r>
              <a:t>Therefore, rewriting this in matrix form we get the following relation:</a:t>
            </a:r>
          </a:p>
          <a:p>
            <a:pPr marL="0" indent="0" defTabSz="1999488">
              <a:spcBef>
                <a:spcPts val="1900"/>
              </a:spcBef>
              <a:buClrTx/>
              <a:buSzTx/>
              <a:buNone/>
              <a:defRPr sz="3936"/>
            </a:pPr>
            <a14:m>
              <m:oMathPara>
                <m:oMathParaPr>
                  <m:jc m:val="left"/>
                </m:oMathParaPr>
                <m:oMath>
                  <m:d>
                    <m:dPr>
                      <m:ctrlPr>
                        <a:rPr xmlns:a="http://schemas.openxmlformats.org/drawingml/2006/main" sz="4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48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8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8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8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8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8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8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48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4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48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xmlns:a="http://schemas.openxmlformats.org/drawingml/2006/main" sz="4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den>
                            </m:f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xmlns:a="http://schemas.openxmlformats.org/drawingml/2006/main" sz="4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den>
                            </m:f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sub>
                            </m:sSub>
                            <m:r>
                              <a:rPr xmlns:a="http://schemas.openxmlformats.org/drawingml/2006/main" sz="4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den>
                            </m:f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xmlns:a="http://schemas.openxmlformats.org/drawingml/2006/main" sz="4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den>
                            </m:f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xmlns:a="http://schemas.openxmlformats.org/drawingml/2006/main" sz="4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den>
                            </m:f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sub>
                            </m:sSub>
                            <m:r>
                              <a:rPr xmlns:a="http://schemas.openxmlformats.org/drawingml/2006/main" sz="4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den>
                            </m:f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</m:sub>
                            </m:sSub>
                            <m:r>
                              <a:rPr xmlns:a="http://schemas.openxmlformats.org/drawingml/2006/main" sz="4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den>
                            </m:f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33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  <m:r>
                              <a:rPr xmlns:a="http://schemas.openxmlformats.org/drawingml/2006/main" sz="4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den>
                            </m:f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33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34</m:t>
                                </m:r>
                              </m:sub>
                            </m:sSub>
                            <m:r>
                              <a:rPr xmlns:a="http://schemas.openxmlformats.org/drawingml/2006/main" sz="4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den>
                            </m:f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8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33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4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48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8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8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8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8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48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eqArr>
                    </m:e>
                  </m:d>
                </m:oMath>
              </m:oMathPara>
            </a14:m>
          </a:p>
          <a:p>
            <a:pPr marL="458215" indent="-458215" defTabSz="1999488">
              <a:spcBef>
                <a:spcPts val="1900"/>
              </a:spcBef>
              <a:defRPr sz="3936"/>
            </a:pPr>
            <a:r>
              <a:t>Meaning, the 3D point </a:t>
            </a:r>
            <a14:m>
              <m:oMath>
                <m:sSub>
                  <m:e>
                    <m:r>
                      <a:rPr xmlns:a="http://schemas.openxmlformats.org/drawingml/2006/main" sz="4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4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can be indeed reduced to a 3D homogeneous vector </a:t>
            </a:r>
            <a14:m>
              <m:oMath>
                <m:sSup>
                  <m:e>
                    <m:d>
                      <m:dPr>
                        <m:ctrlPr>
                          <a:rPr xmlns:a="http://schemas.openxmlformats.org/drawingml/2006/main" sz="4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b>
                          <m:e>
                            <m:r>
                              <a:rPr xmlns:a="http://schemas.openxmlformats.org/drawingml/2006/main" sz="4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xmlns:a="http://schemas.openxmlformats.org/drawingml/2006/main" sz="4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xmlns:a="http://schemas.openxmlformats.org/drawingml/2006/main" sz="4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e>
                            <m:r>
                              <a:rPr xmlns:a="http://schemas.openxmlformats.org/drawingml/2006/main" sz="4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xmlns:a="http://schemas.openxmlformats.org/drawingml/2006/main" sz="48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xmlns:a="http://schemas.openxmlformats.org/drawingml/2006/main" sz="4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e>
                  <m:sup>
                    <m:r>
                      <a:rPr xmlns:a="http://schemas.openxmlformats.org/drawingml/2006/main" sz="4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</m:oMath>
            </a14:m>
            <a:r>
              <a:t>, and is related to the 2D point in the image </a:t>
            </a:r>
            <a14:m>
              <m:oMath>
                <m:sSub>
                  <m:e>
                    <m:r>
                      <a:rPr xmlns:a="http://schemas.openxmlformats.org/drawingml/2006/main" sz="4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4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4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4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sSub>
                      <m:e>
                        <m:r>
                          <a:rPr xmlns:a="http://schemas.openxmlformats.org/drawingml/2006/main" sz="4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4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4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4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4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e>
                </m:d>
              </m:oMath>
            </a14:m>
            <a:r>
              <a:t> through a </a:t>
            </a:r>
            <a14:m>
              <m:oMath>
                <m:r>
                  <a:rPr xmlns:a="http://schemas.openxmlformats.org/drawingml/2006/main" sz="4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3</m:t>
                </m:r>
                <m:r>
                  <a:rPr xmlns:a="http://schemas.openxmlformats.org/drawingml/2006/main" sz="4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4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3</m:t>
                </m:r>
              </m:oMath>
            </a14:m>
            <a:r>
              <a:t> homography </a:t>
            </a:r>
            <a14:m>
              <m:oMath>
                <m:r>
                  <a:rPr xmlns:a="http://schemas.openxmlformats.org/drawingml/2006/main" sz="4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  <a:r>
              <a:t> that is a function of the entries in the general </a:t>
            </a:r>
            <a14:m>
              <m:oMath>
                <m:r>
                  <a:rPr xmlns:a="http://schemas.openxmlformats.org/drawingml/2006/main" sz="4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3</m:t>
                </m:r>
                <m:r>
                  <a:rPr xmlns:a="http://schemas.openxmlformats.org/drawingml/2006/main" sz="4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4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4</m:t>
                </m:r>
              </m:oMath>
            </a14:m>
            <a:r>
              <a:t> camera matrix </a:t>
            </a:r>
            <a14:m>
              <m:oMath>
                <m:r>
                  <a:rPr xmlns:a="http://schemas.openxmlformats.org/drawingml/2006/main" sz="4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r>
              <a:t>, and the normal to the plane </a:t>
            </a:r>
            <a14:m>
              <m:oMath>
                <m:sSup>
                  <m:e>
                    <m:d>
                      <m:dPr>
                        <m:ctrlPr>
                          <a:rPr xmlns:a="http://schemas.openxmlformats.org/drawingml/2006/main" sz="4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r>
                          <a:rPr xmlns:a="http://schemas.openxmlformats.org/drawingml/2006/main" sz="4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4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xmlns:a="http://schemas.openxmlformats.org/drawingml/2006/main" sz="4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xmlns:a="http://schemas.openxmlformats.org/drawingml/2006/main" sz="4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xmlns:a="http://schemas.openxmlformats.org/drawingml/2006/main" sz="4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xmlns:a="http://schemas.openxmlformats.org/drawingml/2006/main" sz="4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xmlns:a="http://schemas.openxmlformats.org/drawingml/2006/main" sz="4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</m:e>
                  <m:sup>
                    <m:r>
                      <a:rPr xmlns:a="http://schemas.openxmlformats.org/drawingml/2006/main" sz="4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</m:oMath>
            </a14:m>
            <a:r>
              <a:t>.</a:t>
            </a:r>
            <a:endParaRPr sz="4800"/>
          </a:p>
        </p:txBody>
      </p:sp>
      <p:sp>
        <p:nvSpPr>
          <p:cNvPr id="246" name="Homography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Homography Quiz</a:t>
            </a:r>
          </a:p>
        </p:txBody>
      </p:sp>
      <p:sp>
        <p:nvSpPr>
          <p:cNvPr id="247" name="Quiz 1"/>
          <p:cNvSpPr txBox="1"/>
          <p:nvPr/>
        </p:nvSpPr>
        <p:spPr>
          <a:xfrm>
            <a:off x="1270000" y="213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rtl="1"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Quiz 1</a:t>
            </a:r>
          </a:p>
        </p:txBody>
      </p:sp>
      <p:pic>
        <p:nvPicPr>
          <p:cNvPr id="248" name="quizlet.png" descr="quizl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2657" y="812800"/>
            <a:ext cx="1557437" cy="155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rove that there exists a homography   that satisfi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0568" indent="-480568" defTabSz="2097023">
              <a:spcBef>
                <a:spcPts val="2000"/>
              </a:spcBef>
              <a:defRPr sz="4128"/>
            </a:pPr>
            <a:r>
              <a:t>Prove that there exists a homography </a:t>
            </a:r>
            <a14:m>
              <m:oMath>
                <m:r>
                  <a:rPr xmlns:a="http://schemas.openxmlformats.org/drawingml/2006/main" sz="50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  <a:r>
              <a:t> that satisfies:</a:t>
            </a:r>
          </a:p>
          <a:p>
            <a:pPr marL="480568" indent="-480568" defTabSz="2097023">
              <a:spcBef>
                <a:spcPts val="2000"/>
              </a:spcBef>
              <a:defRPr sz="4128"/>
            </a:pPr>
            <a14:m>
              <m:oMath>
                <m:sSub>
                  <m:e>
                    <m:r>
                      <a:rPr xmlns:a="http://schemas.openxmlformats.org/drawingml/2006/main" sz="5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0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≡</m:t>
                </m:r>
                <m:r>
                  <a:rPr xmlns:a="http://schemas.openxmlformats.org/drawingml/2006/main" sz="50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H</m:t>
                </m:r>
                <m:sSub>
                  <m:e>
                    <m:r>
                      <a:rPr xmlns:a="http://schemas.openxmlformats.org/drawingml/2006/main" sz="5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between the 2D points (in homogeneous coordinates) </a:t>
            </a:r>
            <a14:m>
              <m:oMath>
                <m:sSub>
                  <m:e>
                    <m:r>
                      <a:rPr xmlns:a="http://schemas.openxmlformats.org/drawingml/2006/main" sz="5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5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 in the images of a plane </a:t>
            </a:r>
            <a14:m>
              <m:oMath>
                <m:sSub>
                  <m:e>
                    <m:r>
                      <a:rPr xmlns:a="http://schemas.openxmlformats.org/drawingml/2006/main" sz="5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captured by two </a:t>
            </a:r>
            <a14:m>
              <m:oMath>
                <m:r>
                  <a:rPr xmlns:a="http://schemas.openxmlformats.org/drawingml/2006/main" sz="50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3</m:t>
                </m:r>
                <m:r>
                  <a:rPr xmlns:a="http://schemas.openxmlformats.org/drawingml/2006/main" sz="50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50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4</m:t>
                </m:r>
              </m:oMath>
            </a14:m>
            <a:r>
              <a:t> camera projection matrices </a:t>
            </a:r>
            <a14:m>
              <m:oMath>
                <m:sSub>
                  <m:e>
                    <m:r>
                      <a:rPr xmlns:a="http://schemas.openxmlformats.org/drawingml/2006/main" sz="5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5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5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5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, respectively.</a:t>
            </a:r>
          </a:p>
          <a:p>
            <a:pPr marL="480568" indent="-480568" defTabSz="2097023">
              <a:spcBef>
                <a:spcPts val="2000"/>
              </a:spcBef>
              <a:defRPr sz="4128"/>
            </a:pPr>
            <a:r>
              <a:t>The symbol </a:t>
            </a:r>
            <a14:m>
              <m:oMath>
                <m:r>
                  <a:rPr xmlns:a="http://schemas.openxmlformats.org/drawingml/2006/main" sz="50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≡</m:t>
                </m:r>
              </m:oMath>
            </a14:m>
            <a:r>
              <a:t> stands for equality </a:t>
            </a:r>
            <a:r>
              <a:rPr i="1"/>
              <a:t>up to scale</a:t>
            </a:r>
            <a:r>
              <a:t>. </a:t>
            </a:r>
          </a:p>
          <a:p>
            <a:pPr marL="480568" indent="-480568" defTabSz="2097023">
              <a:spcBef>
                <a:spcPts val="2000"/>
              </a:spcBef>
              <a:defRPr sz="4128"/>
            </a:pPr>
          </a:p>
          <a:p>
            <a:pPr marL="480568" indent="-480568" defTabSz="2097023">
              <a:spcBef>
                <a:spcPts val="2000"/>
              </a:spcBef>
              <a:defRPr sz="4128"/>
            </a:pPr>
            <a:r>
              <a:t>(Note: A degenerate case happens when the plan </a:t>
            </a:r>
            <a14:m>
              <m:oMath>
                <m:r>
                  <m:rPr>
                    <m:sty m:val="p"/>
                  </m:rPr>
                  <a:rPr xmlns:a="http://schemas.openxmlformats.org/drawingml/2006/main" sz="50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Π</m:t>
                </m:r>
              </m:oMath>
            </a14:m>
            <a:r>
              <a:t> contains both cameras' centers, in which case there are infinite choices of </a:t>
            </a:r>
            <a14:m>
              <m:oMath>
                <m:r>
                  <a:rPr xmlns:a="http://schemas.openxmlformats.org/drawingml/2006/main" sz="50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  <a:r>
              <a:t> satisfying the equation. You can ignore this special case in your answer.)</a:t>
            </a:r>
            <a:endParaRPr sz="4800"/>
          </a:p>
        </p:txBody>
      </p:sp>
      <p:sp>
        <p:nvSpPr>
          <p:cNvPr id="251" name="Homography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Homography Quiz</a:t>
            </a:r>
          </a:p>
        </p:txBody>
      </p:sp>
      <p:sp>
        <p:nvSpPr>
          <p:cNvPr id="252" name="Quiz 2"/>
          <p:cNvSpPr txBox="1"/>
          <p:nvPr/>
        </p:nvSpPr>
        <p:spPr>
          <a:xfrm>
            <a:off x="1270000" y="213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rtl="1"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Quiz 2</a:t>
            </a:r>
          </a:p>
        </p:txBody>
      </p:sp>
      <p:pic>
        <p:nvPicPr>
          <p:cNvPr id="253" name="quizlet.png" descr="quizl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2657" y="812800"/>
            <a:ext cx="1557437" cy="155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ne in 3D using homogeneous coordinates is given by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4687" indent="-424687" defTabSz="1853183">
              <a:spcBef>
                <a:spcPts val="1800"/>
              </a:spcBef>
              <a:defRPr sz="3648"/>
            </a:pPr>
            <a:r>
              <a:t>Plane in 3D using homogeneous coordinates is given by:</a:t>
            </a:r>
          </a:p>
          <a:p>
            <a:pPr marL="424687" indent="-424687" defTabSz="1853183">
              <a:spcBef>
                <a:spcPts val="1800"/>
              </a:spcBef>
              <a:defRPr sz="3648"/>
            </a:pPr>
            <a14:m>
              <m:oMath>
                <m:sSup>
                  <m:e>
                    <m:r>
                      <a:rPr xmlns:a="http://schemas.openxmlformats.org/drawingml/2006/main" sz="4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p>
                    <m:r>
                      <a:rPr xmlns:a="http://schemas.openxmlformats.org/drawingml/2006/main" sz="4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  <m:r>
                  <a:rPr xmlns:a="http://schemas.openxmlformats.org/drawingml/2006/main" sz="4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4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 Where </a:t>
            </a:r>
            <a14:m>
              <m:oMath>
                <m:r>
                  <a:rPr xmlns:a="http://schemas.openxmlformats.org/drawingml/2006/main" sz="4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4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4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P</m:t>
                </m:r>
              </m:oMath>
            </a14:m>
            <a:r>
              <a:t> are homogeneous vectors (4 numbers each) and </a:t>
            </a:r>
            <a14:m>
              <m:oMath>
                <m:r>
                  <a:rPr xmlns:a="http://schemas.openxmlformats.org/drawingml/2006/main" sz="4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 is the normal to the plane.</a:t>
            </a:r>
          </a:p>
          <a:p>
            <a:pPr marL="424687" indent="-424687" defTabSz="1853183">
              <a:spcBef>
                <a:spcPts val="1800"/>
              </a:spcBef>
              <a:defRPr sz="3648"/>
            </a:pPr>
            <a:r>
              <a:t>Therefore, we can find a basis of 3 vectors </a:t>
            </a:r>
            <a14:m>
              <m:oMath>
                <m:sSub>
                  <m:e>
                    <m:r>
                      <a:rPr xmlns:a="http://schemas.openxmlformats.org/drawingml/2006/main" sz="4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4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4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4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4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3</m:t>
                    </m:r>
                  </m:sub>
                </m:sSub>
              </m:oMath>
            </a14:m>
            <a:r>
              <a:t> in </a:t>
            </a:r>
            <a14:m>
              <m:oMath>
                <m:r>
                  <m:rPr>
                    <m:sty m:val="p"/>
                    <m:scr m:val="double-struck"/>
                  </m:rPr>
                  <a:rPr xmlns:a="http://schemas.openxmlformats.org/drawingml/2006/main" sz="4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R</m:t>
                </m:r>
              </m:oMath>
            </a14:m>
            <a:r>
              <a:t>, such that each point on the plane is given by:</a:t>
            </a:r>
          </a:p>
          <a:p>
            <a:pPr marL="0" indent="0" defTabSz="1853183">
              <a:spcBef>
                <a:spcPts val="1800"/>
              </a:spcBef>
              <a:buClrTx/>
              <a:buSzTx/>
              <a:buNone/>
              <a:defRPr sz="3648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4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4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4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4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4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4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lim>
                  </m:limUpp>
                  <m:sSub>
                    <m:e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  <a:p>
            <a:pPr marL="424687" indent="-424687" defTabSz="1853183">
              <a:spcBef>
                <a:spcPts val="1800"/>
              </a:spcBef>
              <a:defRPr sz="3648"/>
            </a:pPr>
            <a:r>
              <a:t>The projection of 3D point </a:t>
            </a:r>
            <a14:m>
              <m:oMath>
                <m:r>
                  <a:rPr xmlns:a="http://schemas.openxmlformats.org/drawingml/2006/main" sz="4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P</m:t>
                </m:r>
              </m:oMath>
            </a14:m>
            <a:r>
              <a:t> to the </a:t>
            </a:r>
            <a14:m>
              <m:oMath>
                <m:sSup>
                  <m:e>
                    <m:r>
                      <a:rPr xmlns:a="http://schemas.openxmlformats.org/drawingml/2006/main" sz="4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j</m:t>
                    </m:r>
                  </m:e>
                  <m:sup>
                    <m:r>
                      <a:rPr xmlns:a="http://schemas.openxmlformats.org/drawingml/2006/main" sz="4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image point </a:t>
            </a:r>
            <a14:m>
              <m:oMath>
                <m:sSub>
                  <m:e>
                    <m:r>
                      <a:rPr xmlns:a="http://schemas.openxmlformats.org/drawingml/2006/main" sz="4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</m:oMath>
            </a14:m>
            <a:r>
              <a:t> is given by:</a:t>
            </a:r>
          </a:p>
          <a:p>
            <a:pPr marL="0" indent="0" defTabSz="1853183">
              <a:spcBef>
                <a:spcPts val="1800"/>
              </a:spcBef>
              <a:buClrTx/>
              <a:buSzTx/>
              <a:buNone/>
              <a:defRPr sz="3648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44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44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4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4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4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4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4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lim>
                  </m:limUpp>
                  <m:sSub>
                    <m:e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sSub>
                    <m:e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256" name="Homography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Homography Quiz</a:t>
            </a:r>
          </a:p>
        </p:txBody>
      </p:sp>
      <p:sp>
        <p:nvSpPr>
          <p:cNvPr id="257" name="Quiz 2"/>
          <p:cNvSpPr txBox="1"/>
          <p:nvPr/>
        </p:nvSpPr>
        <p:spPr>
          <a:xfrm>
            <a:off x="1270000" y="213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rtl="1"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Quiz 2</a:t>
            </a:r>
          </a:p>
        </p:txBody>
      </p:sp>
      <p:pic>
        <p:nvPicPr>
          <p:cNvPr id="258" name="quizlet.png" descr="quizl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2657" y="812800"/>
            <a:ext cx="1557437" cy="155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If we denote   we get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4687" indent="-424687" defTabSz="1853183">
              <a:spcBef>
                <a:spcPts val="1800"/>
              </a:spcBef>
              <a:defRPr sz="3648"/>
            </a:pPr>
            <a:r>
              <a:t>If we denote </a:t>
            </a:r>
            <a14:m>
              <m:oMath>
                <m:sSubSup>
                  <m:e>
                    <m:r>
                      <a:rPr xmlns:a="http://schemas.openxmlformats.org/drawingml/2006/main" sz="4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v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p>
                </m:sSubSup>
                <m:r>
                  <a:rPr xmlns:a="http://schemas.openxmlformats.org/drawingml/2006/main" sz="4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4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  <m:sSub>
                  <m:e>
                    <m:r>
                      <a:rPr xmlns:a="http://schemas.openxmlformats.org/drawingml/2006/main" sz="4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we get:</a:t>
            </a:r>
          </a:p>
          <a:p>
            <a:pPr marL="0" indent="0" defTabSz="1853183">
              <a:spcBef>
                <a:spcPts val="1800"/>
              </a:spcBef>
              <a:buClrTx/>
              <a:buSzTx/>
              <a:buNone/>
              <a:defRPr sz="3648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4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4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4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4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4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lim>
                  </m:limUpp>
                  <m:sSub>
                    <m:e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Sup>
                    <m:e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p>
                  </m:sSubSup>
                </m:oMath>
              </m:oMathPara>
            </a14:m>
          </a:p>
          <a:p>
            <a:pPr marL="0" indent="0" defTabSz="1853183">
              <a:spcBef>
                <a:spcPts val="1800"/>
              </a:spcBef>
              <a:buClrTx/>
              <a:buSzTx/>
              <a:buNone/>
              <a:defRPr sz="3648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44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4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4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4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4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lim>
                  </m:limUpp>
                  <m:sSub>
                    <m:e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Sup>
                    <m:e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  <m:sup>
                      <m: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p>
                  </m:sSubSup>
                </m:oMath>
              </m:oMathPara>
            </a14:m>
          </a:p>
          <a:p>
            <a:pPr marL="424687" indent="-424687" defTabSz="1853183">
              <a:spcBef>
                <a:spcPts val="1800"/>
              </a:spcBef>
              <a:defRPr sz="3648"/>
            </a:pPr>
            <a:r>
              <a:t>Hence, the relation between the two points is a </a:t>
            </a:r>
            <a14:m>
              <m:oMath>
                <m:r>
                  <a:rPr xmlns:a="http://schemas.openxmlformats.org/drawingml/2006/main" sz="4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3</m:t>
                </m:r>
                <m:r>
                  <a:rPr xmlns:a="http://schemas.openxmlformats.org/drawingml/2006/main" sz="4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4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3</m:t>
                </m:r>
              </m:oMath>
            </a14:m>
            <a:r>
              <a:t> matrix satisfying:</a:t>
            </a:r>
          </a:p>
          <a:p>
            <a:pPr marL="0" indent="0" defTabSz="1853183">
              <a:spcBef>
                <a:spcPts val="1800"/>
              </a:spcBef>
              <a:buClrTx/>
              <a:buSzTx/>
              <a:buNone/>
              <a:defRPr sz="3648"/>
            </a:pPr>
            <a14:m>
              <m:oMathPara>
                <m:oMathParaPr>
                  <m:jc m:val="left"/>
                </m:oMathParaPr>
                <m:oMath>
                  <m:d>
                    <m:dPr>
                      <m:ctrlP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4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a:rPr xmlns:a="http://schemas.openxmlformats.org/drawingml/2006/main" sz="44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e>
                            <m:r>
                              <a:rPr xmlns:a="http://schemas.openxmlformats.org/drawingml/2006/main" sz="44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e>
                            <m:r>
                              <a:rPr xmlns:a="http://schemas.openxmlformats.org/drawingml/2006/main" sz="44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mr>
                        <m:mr>
                          <m:e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4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4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4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  <m:e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4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4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4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4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4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4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r>
                              <a:rPr xmlns:a="http://schemas.openxmlformats.org/drawingml/2006/main" sz="44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e>
                            <m:r>
                              <a:rPr xmlns:a="http://schemas.openxmlformats.org/drawingml/2006/main" sz="44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e>
                            <m:r>
                              <a:rPr xmlns:a="http://schemas.openxmlformats.org/drawingml/2006/main" sz="44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mr>
                      </m:m>
                    </m:e>
                  </m:d>
                  <m:r>
                    <a:rPr xmlns:a="http://schemas.openxmlformats.org/drawingml/2006/main" sz="44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4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a:rPr xmlns:a="http://schemas.openxmlformats.org/drawingml/2006/main" sz="44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*</m:t>
                            </m:r>
                          </m:e>
                          <m:e>
                            <m:r>
                              <a:rPr xmlns:a="http://schemas.openxmlformats.org/drawingml/2006/main" sz="44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*</m:t>
                            </m:r>
                          </m:e>
                          <m:e>
                            <m:r>
                              <a:rPr xmlns:a="http://schemas.openxmlformats.org/drawingml/2006/main" sz="44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*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44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*</m:t>
                            </m:r>
                          </m:e>
                          <m:e>
                            <m:r>
                              <a:rPr xmlns:a="http://schemas.openxmlformats.org/drawingml/2006/main" sz="44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*</m:t>
                            </m:r>
                          </m:e>
                          <m:e>
                            <m:r>
                              <a:rPr xmlns:a="http://schemas.openxmlformats.org/drawingml/2006/main" sz="44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*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44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*</m:t>
                            </m:r>
                          </m:e>
                          <m:e>
                            <m:r>
                              <a:rPr xmlns:a="http://schemas.openxmlformats.org/drawingml/2006/main" sz="44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*</m:t>
                            </m:r>
                          </m:e>
                          <m:e>
                            <m:r>
                              <a:rPr xmlns:a="http://schemas.openxmlformats.org/drawingml/2006/main" sz="44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*</m:t>
                            </m:r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4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4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a:rPr xmlns:a="http://schemas.openxmlformats.org/drawingml/2006/main" sz="44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e>
                            <m:r>
                              <a:rPr xmlns:a="http://schemas.openxmlformats.org/drawingml/2006/main" sz="44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e>
                            <m:r>
                              <a:rPr xmlns:a="http://schemas.openxmlformats.org/drawingml/2006/main" sz="44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mr>
                        <m:mr>
                          <m:e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4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4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4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  <m:e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4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4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4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4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4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4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r>
                              <a:rPr xmlns:a="http://schemas.openxmlformats.org/drawingml/2006/main" sz="44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e>
                            <m:r>
                              <a:rPr xmlns:a="http://schemas.openxmlformats.org/drawingml/2006/main" sz="44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e>
                            <m:r>
                              <a:rPr xmlns:a="http://schemas.openxmlformats.org/drawingml/2006/main" sz="44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mr>
                      </m:m>
                    </m:e>
                  </m:d>
                </m:oMath>
              </m:oMathPara>
            </a14:m>
            <a:endParaRPr sz="4800"/>
          </a:p>
        </p:txBody>
      </p:sp>
      <p:sp>
        <p:nvSpPr>
          <p:cNvPr id="261" name="Homography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Homography Quiz</a:t>
            </a:r>
          </a:p>
        </p:txBody>
      </p:sp>
      <p:sp>
        <p:nvSpPr>
          <p:cNvPr id="262" name="Quiz 2"/>
          <p:cNvSpPr txBox="1"/>
          <p:nvPr/>
        </p:nvSpPr>
        <p:spPr>
          <a:xfrm>
            <a:off x="1270000" y="213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rtl="1"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Quiz 2</a:t>
            </a:r>
          </a:p>
        </p:txBody>
      </p:sp>
      <p:pic>
        <p:nvPicPr>
          <p:cNvPr id="263" name="quizlet.png" descr="quizl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2657" y="812800"/>
            <a:ext cx="1557437" cy="155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lation to camer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Relation to camera </a:t>
            </a:r>
          </a:p>
          <a:p>
            <a:pPr/>
            <a:r>
              <a:t>Recall that we have 11 degrees of freedom in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</a:p>
          <a:p>
            <a:pPr/>
            <a:r>
              <a:t>If all the calibration points are on a plane, we get at most 8 independent equations out of 4 </a:t>
            </a:r>
          </a:p>
          <a:p>
            <a:pPr/>
            <a:r>
              <a:t>Any </a:t>
            </a:r>
            <a14:m>
              <m:oMath>
                <m:sSu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m:rPr>
                        <m:nor/>
                      </m:rP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th</m:t>
                    </m:r>
                  </m:sup>
                </m:sSup>
              </m:oMath>
            </a14:m>
            <a:r>
              <a:t> point will result in constraints that are linearly dependent on the constraints from the previous 4 pts on the </a:t>
            </a:r>
          </a:p>
          <a:p>
            <a:pPr/>
            <a:r>
              <a:t>Therefore, in estimating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r>
              <a:t> we can't rely on a single image of the chessboard.</a:t>
            </a:r>
          </a:p>
        </p:txBody>
      </p:sp>
      <p:sp>
        <p:nvSpPr>
          <p:cNvPr id="266" name="Homography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Homography Quiz</a:t>
            </a:r>
          </a:p>
        </p:txBody>
      </p:sp>
      <p:sp>
        <p:nvSpPr>
          <p:cNvPr id="267" name="Quiz 2"/>
          <p:cNvSpPr txBox="1"/>
          <p:nvPr/>
        </p:nvSpPr>
        <p:spPr>
          <a:xfrm>
            <a:off x="1270000" y="213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rtl="1"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Quiz 2</a:t>
            </a:r>
          </a:p>
        </p:txBody>
      </p:sp>
      <p:pic>
        <p:nvPicPr>
          <p:cNvPr id="268" name="quizlet.png" descr="quizl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2657" y="812800"/>
            <a:ext cx="1557437" cy="155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rove that there exists a homography   that satisfies the equation  , given two cameras separated by a pure rotation. That is, for camera 1,  , and for camera 2,  . Note that   and   are the   intrinsic matrices of the cameras and are different.   is   i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Prove that there exists a homography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  <a:r>
              <a:t> that satisfies the equation </a:t>
            </a:r>
            <a14:m>
              <m:oMath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H</m:t>
                </m:r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, given two cameras separated by a pure rotation. That is, for camera 1, </a:t>
            </a:r>
            <a14:m>
              <m:oMath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d>
                  <m:dPr>
                    <m:ctrlP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0</m:t>
                    </m:r>
                  </m:e>
                </m:d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P</m:t>
                </m:r>
              </m:oMath>
            </a14:m>
            <a:r>
              <a:t>, and for camera 2, </a:t>
            </a:r>
            <a14:m>
              <m:oMath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d>
                  <m:dPr>
                    <m:ctrlP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0</m:t>
                    </m:r>
                  </m:e>
                </m:d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P</m:t>
                </m:r>
              </m:oMath>
            </a14:m>
            <a:r>
              <a:t>. Note that </a:t>
            </a:r>
            <a14:m>
              <m:oMath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 are the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3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3</m:t>
                </m:r>
              </m:oMath>
            </a14:m>
            <a:r>
              <a:t> intrinsic matrices of the cameras and are different.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I</m:t>
                </m:r>
              </m:oMath>
            </a14:m>
            <a:r>
              <a:t> is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3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3</m:t>
                </m:r>
              </m:oMath>
            </a14:m>
            <a:r>
              <a:t> identity matrix,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 is a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3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 zero vector and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P</m:t>
                </m:r>
              </m:oMath>
            </a14:m>
            <a:r>
              <a:t> is a point in 3D space.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R</m:t>
                </m:r>
              </m:oMath>
            </a14:m>
            <a:r>
              <a:t> is the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3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3</m:t>
                </m:r>
              </m:oMath>
            </a14:m>
            <a:r>
              <a:t> rotation matrix of the camera. </a:t>
            </a:r>
          </a:p>
        </p:txBody>
      </p:sp>
      <p:sp>
        <p:nvSpPr>
          <p:cNvPr id="271" name="Homography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Homography Quiz</a:t>
            </a:r>
          </a:p>
        </p:txBody>
      </p:sp>
      <p:sp>
        <p:nvSpPr>
          <p:cNvPr id="272" name="Quiz 3"/>
          <p:cNvSpPr txBox="1"/>
          <p:nvPr/>
        </p:nvSpPr>
        <p:spPr>
          <a:xfrm>
            <a:off x="1397000" y="2260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rtl="1"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Quiz 3</a:t>
            </a:r>
          </a:p>
        </p:txBody>
      </p:sp>
      <p:pic>
        <p:nvPicPr>
          <p:cNvPr id="273" name="quizlet.png" descr="quizl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9657" y="939800"/>
            <a:ext cx="1557437" cy="155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amera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Camera Model</a:t>
            </a:r>
          </a:p>
        </p:txBody>
      </p:sp>
      <p:sp>
        <p:nvSpPr>
          <p:cNvPr id="157" name="The (rearranged) pinhole camer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(rearranged) pinhole camera</a:t>
            </a:r>
          </a:p>
        </p:txBody>
      </p:sp>
      <p:sp>
        <p:nvSpPr>
          <p:cNvPr id="158" name="A 3D world point 𝑃is projected by the camera matrix 𝑀 to the 2D image point 𝑝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3212" indent="-553212" defTabSz="2414016">
              <a:spcBef>
                <a:spcPts val="2300"/>
              </a:spcBef>
              <a:defRPr sz="4752"/>
            </a:pPr>
          </a:p>
          <a:p>
            <a:pPr marL="553212" indent="-553212" defTabSz="2414016">
              <a:spcBef>
                <a:spcPts val="2300"/>
              </a:spcBef>
              <a:defRPr sz="4752"/>
            </a:pPr>
          </a:p>
          <a:p>
            <a:pPr marL="553212" indent="-553212" defTabSz="2414016">
              <a:spcBef>
                <a:spcPts val="2300"/>
              </a:spcBef>
              <a:defRPr sz="4752"/>
            </a:pPr>
          </a:p>
          <a:p>
            <a:pPr marL="553212" indent="-553212" defTabSz="2414016">
              <a:spcBef>
                <a:spcPts val="2300"/>
              </a:spcBef>
              <a:defRPr sz="4752"/>
            </a:pPr>
          </a:p>
          <a:p>
            <a:pPr marL="553212" indent="-553212" defTabSz="2414016">
              <a:spcBef>
                <a:spcPts val="2300"/>
              </a:spcBef>
              <a:defRPr sz="4752"/>
            </a:pPr>
          </a:p>
          <a:p>
            <a:pPr marL="553212" indent="-553212" defTabSz="2414016">
              <a:spcBef>
                <a:spcPts val="2300"/>
              </a:spcBef>
              <a:defRPr sz="4752"/>
            </a:pP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 A 3D world point 𝑃is projected by the camera matrix 𝑀 to the 2D image point 𝑝</a:t>
            </a:r>
          </a:p>
        </p:txBody>
      </p:sp>
      <p:pic>
        <p:nvPicPr>
          <p:cNvPr id="159" name="geom_pinhole.PNG" descr="geom_pinho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1320" y="3331633"/>
            <a:ext cx="12534901" cy="627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ince the last column is zero, we can see that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3212" indent="-553212" defTabSz="2414016">
              <a:spcBef>
                <a:spcPts val="2300"/>
              </a:spcBef>
              <a:defRPr sz="4752"/>
            </a:pPr>
            <a:r>
              <a:t>Since the last column is zero, we can see that:</a:t>
            </a:r>
          </a:p>
          <a:p>
            <a:pPr marL="0" indent="0" defTabSz="2414016">
              <a:spcBef>
                <a:spcPts val="2300"/>
              </a:spcBef>
              <a:buClrTx/>
              <a:buSzTx/>
              <a:buNone/>
              <a:defRPr sz="4752"/>
            </a:pPr>
            <a14:m>
              <m:oMathPara>
                <m:oMathParaPr>
                  <m:jc m:val="left"/>
                </m:oMathParaPr>
                <m:oMath>
                  <m:d>
                    <m:dPr>
                      <m:ctrlP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58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58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xmlns:a="http://schemas.openxmlformats.org/drawingml/2006/main" sz="58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e>
                          <m:r>
                            <a:rPr xmlns:a="http://schemas.openxmlformats.org/drawingml/2006/main" sz="58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eqArr>
                    </m:e>
                  </m:d>
                  <m:r>
                    <a:rPr xmlns:a="http://schemas.openxmlformats.org/drawingml/2006/main" sz="58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sSubSup>
                    <m:e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  <m:sup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sSub>
                    <m:e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Substituting this in the second equation we get:</a:t>
            </a:r>
          </a:p>
          <a:p>
            <a:pPr marL="0" indent="0" defTabSz="2414016">
              <a:spcBef>
                <a:spcPts val="2300"/>
              </a:spcBef>
              <a:buClrTx/>
              <a:buSzTx/>
              <a:buNone/>
              <a:defRPr sz="4752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p>
                    <m:e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sSubSup>
                    <m:e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  <m:sup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sSub>
                    <m:e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Therefore, the resulting homography is given by:</a:t>
            </a:r>
          </a:p>
          <a:p>
            <a:pPr marL="0" indent="0" defTabSz="2414016">
              <a:spcBef>
                <a:spcPts val="2300"/>
              </a:spcBef>
              <a:buClrTx/>
              <a:buSzTx/>
              <a:buNone/>
              <a:defRPr sz="4752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58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58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p>
                    <m:e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sSubSup>
                    <m:e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  <m:sup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8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  <a:endParaRPr sz="4800"/>
          </a:p>
        </p:txBody>
      </p:sp>
      <p:sp>
        <p:nvSpPr>
          <p:cNvPr id="276" name="Homography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Homography Quiz</a:t>
            </a:r>
          </a:p>
        </p:txBody>
      </p:sp>
      <p:sp>
        <p:nvSpPr>
          <p:cNvPr id="277" name="Quiz 3"/>
          <p:cNvSpPr txBox="1"/>
          <p:nvPr/>
        </p:nvSpPr>
        <p:spPr>
          <a:xfrm>
            <a:off x="1270000" y="213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rtl="1"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Quiz 3</a:t>
            </a:r>
          </a:p>
        </p:txBody>
      </p:sp>
      <p:pic>
        <p:nvPicPr>
          <p:cNvPr id="278" name="quizlet.png" descr="quizl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2657" y="812800"/>
            <a:ext cx="1557437" cy="155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ake away is 2 cameras differing only in rotation can't triangulate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 away is 2 cameras differing only in rotation can't triangulate!</a:t>
            </a:r>
          </a:p>
          <a:p>
            <a:pPr/>
            <a:r>
              <a:t>Remember where this was useful?</a:t>
            </a:r>
          </a:p>
          <a:p>
            <a:pPr lvl="1"/>
            <a:r>
              <a:t>Panorama stitching! (There we did not care about recovering depth)</a:t>
            </a:r>
          </a:p>
        </p:txBody>
      </p:sp>
      <p:sp>
        <p:nvSpPr>
          <p:cNvPr id="281" name="Homography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Homography Quiz</a:t>
            </a:r>
          </a:p>
        </p:txBody>
      </p:sp>
      <p:sp>
        <p:nvSpPr>
          <p:cNvPr id="282" name="Quiz 3"/>
          <p:cNvSpPr txBox="1"/>
          <p:nvPr/>
        </p:nvSpPr>
        <p:spPr>
          <a:xfrm>
            <a:off x="1270000" y="213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rtl="1"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Quiz 3</a:t>
            </a:r>
          </a:p>
        </p:txBody>
      </p:sp>
      <p:pic>
        <p:nvPicPr>
          <p:cNvPr id="283" name="quizlet.png" descr="quizl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2657" y="812800"/>
            <a:ext cx="1557437" cy="155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eom_quiz1.png" descr="geom_quiz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8410" y="3591823"/>
            <a:ext cx="15968732" cy="10410429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Homography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Homography Quiz</a:t>
            </a:r>
          </a:p>
        </p:txBody>
      </p:sp>
      <p:sp>
        <p:nvSpPr>
          <p:cNvPr id="287" name="Quiz 3"/>
          <p:cNvSpPr txBox="1"/>
          <p:nvPr/>
        </p:nvSpPr>
        <p:spPr>
          <a:xfrm>
            <a:off x="1270000" y="213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rtl="1"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Quiz 3</a:t>
            </a:r>
          </a:p>
        </p:txBody>
      </p:sp>
      <p:pic>
        <p:nvPicPr>
          <p:cNvPr id="288" name="quizlet.png" descr="quizle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62657" y="812800"/>
            <a:ext cx="1557437" cy="155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Quiz 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Quiz 4</a:t>
            </a:r>
          </a:p>
        </p:txBody>
      </p:sp>
      <p:sp>
        <p:nvSpPr>
          <p:cNvPr id="291" name="Suppose that a camera is rotating about its center  , keeping the intrinsic parameters   constant. Let   be the homography that maps the view from one camera orientation to the view at a second orientation. Let   be the angle of rotation between the two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Suppose that a camera is rotating about its center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C</m:t>
                </m:r>
              </m:oMath>
            </a14:m>
            <a:r>
              <a:t>, keeping the intrinsic parameters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t> constant. Let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  <a:r>
              <a:t> be the homography that maps the view from one camera orientation to the view at a second orientation. Let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θ</m:t>
                </m:r>
              </m:oMath>
            </a14:m>
            <a:r>
              <a:t> be the angle of rotation between the two. Show that </a:t>
            </a:r>
            <a14:m>
              <m:oMath>
                <m:sSu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is the homography corresponding to a rotation of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2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θ</m:t>
                </m:r>
              </m:oMath>
            </a14:m>
            <a:r>
              <a:t>.</a:t>
            </a:r>
          </a:p>
        </p:txBody>
      </p:sp>
      <p:sp>
        <p:nvSpPr>
          <p:cNvPr id="292" name="Homography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Homography Quiz</a:t>
            </a:r>
          </a:p>
        </p:txBody>
      </p:sp>
      <p:pic>
        <p:nvPicPr>
          <p:cNvPr id="293" name="quizlet.png" descr="quizl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9657" y="939800"/>
            <a:ext cx="1557437" cy="155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We have just shown that for such a scenario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7631" indent="-357631" defTabSz="1560575">
              <a:spcBef>
                <a:spcPts val="1500"/>
              </a:spcBef>
              <a:defRPr sz="3072"/>
            </a:pPr>
            <a:r>
              <a:t> We have just shown that for such a scenario:</a:t>
            </a:r>
          </a:p>
          <a:p>
            <a:pPr marL="0" indent="0" defTabSz="1560575">
              <a:spcBef>
                <a:spcPts val="1500"/>
              </a:spcBef>
              <a:buClrTx/>
              <a:buSzTx/>
              <a:buNone/>
              <a:defRPr sz="3072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7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Sup>
                    <m:e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  <m:sup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sSubSup>
                    <m:e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  <m:sup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  <a:p>
            <a:pPr marL="0" indent="0" defTabSz="1560575">
              <a:spcBef>
                <a:spcPts val="1500"/>
              </a:spcBef>
              <a:buClrTx/>
              <a:buSzTx/>
              <a:buNone/>
              <a:defRPr sz="3072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37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sSub>
                    <m:e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  <m:sSubSup>
                    <m:e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  <a:p>
            <a:pPr marL="357631" indent="-357631" defTabSz="1560575">
              <a:spcBef>
                <a:spcPts val="1500"/>
              </a:spcBef>
              <a:defRPr sz="3072"/>
            </a:pPr>
            <a:r>
              <a:t>Applying the constraint </a:t>
            </a:r>
            <a14:m>
              <m:oMath>
                <m:sSub>
                  <m:e>
                    <m:r>
                      <a:rPr xmlns:a="http://schemas.openxmlformats.org/drawingml/2006/main" sz="37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37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37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37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37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37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≡</m:t>
                </m:r>
                <m:r>
                  <a:rPr xmlns:a="http://schemas.openxmlformats.org/drawingml/2006/main" sz="37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t> gets us:</a:t>
            </a:r>
          </a:p>
          <a:p>
            <a:pPr marL="0" indent="0" defTabSz="1560575">
              <a:spcBef>
                <a:spcPts val="1500"/>
              </a:spcBef>
              <a:buClrTx/>
              <a:buSzTx/>
              <a:buNone/>
              <a:defRPr sz="3072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37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7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K</m:t>
                  </m:r>
                  <m:sSub>
                    <m:e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  <m:sSup>
                    <m:e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p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</m:oMath>
              </m:oMathPara>
            </a14:m>
          </a:p>
          <a:p>
            <a:pPr marL="357631" indent="-357631" defTabSz="1560575">
              <a:spcBef>
                <a:spcPts val="1500"/>
              </a:spcBef>
              <a:defRPr sz="3072"/>
            </a:pPr>
            <a:r>
              <a:t>Applying </a:t>
            </a:r>
            <a14:m>
              <m:oMath>
                <m:sSub>
                  <m:e>
                    <m:r>
                      <a:rPr xmlns:a="http://schemas.openxmlformats.org/drawingml/2006/main" sz="37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r>
                      <a:rPr xmlns:a="http://schemas.openxmlformats.org/drawingml/2006/main" sz="37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37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xmlns:a="http://schemas.openxmlformats.org/drawingml/2006/main" sz="37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 twice gets us:</a:t>
            </a:r>
          </a:p>
          <a:p>
            <a:pPr marL="0" indent="0" defTabSz="1560575">
              <a:spcBef>
                <a:spcPts val="1500"/>
              </a:spcBef>
              <a:buClrTx/>
              <a:buSzTx/>
              <a:buNone/>
              <a:defRPr sz="3072"/>
            </a:pPr>
            <a14:m>
              <m:oMathPara>
                <m:oMathParaPr>
                  <m:jc m:val="left"/>
                </m:oMathParaPr>
                <m:oMath>
                  <m:sSubSup>
                    <m:e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  <m:sup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37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7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K</m:t>
                  </m:r>
                  <m:sSub>
                    <m:e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  <m:sSup>
                    <m:e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p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37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K</m:t>
                  </m:r>
                  <m:sSub>
                    <m:e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  <m:sSup>
                    <m:e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p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37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7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K</m:t>
                  </m:r>
                  <m:sSub>
                    <m:e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  <m:sSub>
                    <m:e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  <m:sSup>
                    <m:e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p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</m:oMath>
              </m:oMathPara>
            </a14:m>
          </a:p>
          <a:p>
            <a:pPr marL="357631" indent="-357631" defTabSz="1560575">
              <a:spcBef>
                <a:spcPts val="1500"/>
              </a:spcBef>
              <a:defRPr sz="3072"/>
            </a:pPr>
            <a:r>
              <a:t>Since </a:t>
            </a:r>
            <a14:m>
              <m:oMath>
                <m:sSub>
                  <m:e>
                    <m:r>
                      <a:rPr xmlns:a="http://schemas.openxmlformats.org/drawingml/2006/main" sz="37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b>
                    <m:r>
                      <a:rPr xmlns:a="http://schemas.openxmlformats.org/drawingml/2006/main" sz="37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θ</m:t>
                    </m:r>
                  </m:sub>
                </m:sSub>
                <m:sSub>
                  <m:e>
                    <m:r>
                      <a:rPr xmlns:a="http://schemas.openxmlformats.org/drawingml/2006/main" sz="37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b>
                    <m:r>
                      <a:rPr xmlns:a="http://schemas.openxmlformats.org/drawingml/2006/main" sz="37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θ</m:t>
                    </m:r>
                  </m:sub>
                </m:sSub>
                <m:r>
                  <a:rPr xmlns:a="http://schemas.openxmlformats.org/drawingml/2006/main" sz="37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37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b>
                    <m:r>
                      <a:rPr xmlns:a="http://schemas.openxmlformats.org/drawingml/2006/main" sz="37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37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θ</m:t>
                    </m:r>
                  </m:sub>
                </m:sSub>
              </m:oMath>
            </a14:m>
            <a:r>
              <a:t>, we indeed get:</a:t>
            </a:r>
          </a:p>
          <a:p>
            <a:pPr marL="0" indent="0" defTabSz="1560575">
              <a:spcBef>
                <a:spcPts val="1500"/>
              </a:spcBef>
              <a:buClrTx/>
              <a:buSzTx/>
              <a:buNone/>
              <a:defRPr sz="3072"/>
            </a:pPr>
            <a14:m>
              <m:oMathPara>
                <m:oMathParaPr>
                  <m:jc m:val="left"/>
                </m:oMathParaPr>
                <m:oMath>
                  <m:sSubSup>
                    <m:e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  <m:sup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37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7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K</m:t>
                  </m:r>
                  <m:sSub>
                    <m:e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  <m:sSup>
                    <m:e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p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7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</m:oMath>
              </m:oMathPara>
            </a14:m>
          </a:p>
          <a:p>
            <a:pPr marL="357631" indent="-357631" defTabSz="1560575">
              <a:spcBef>
                <a:spcPts val="1500"/>
              </a:spcBef>
              <a:defRPr sz="3072"/>
            </a:pPr>
            <a:r>
              <a:t>Which is a homography that corresponds to a rotation of </a:t>
            </a:r>
            <a14:m>
              <m:oMath>
                <m:r>
                  <a:rPr xmlns:a="http://schemas.openxmlformats.org/drawingml/2006/main" sz="37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2</m:t>
                </m:r>
                <m:r>
                  <a:rPr xmlns:a="http://schemas.openxmlformats.org/drawingml/2006/main" sz="37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θ</m:t>
                </m:r>
              </m:oMath>
            </a14:m>
            <a:r>
              <a:t>.</a:t>
            </a:r>
            <a:endParaRPr sz="4800"/>
          </a:p>
        </p:txBody>
      </p:sp>
      <p:sp>
        <p:nvSpPr>
          <p:cNvPr id="296" name="Homography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Homography Quiz</a:t>
            </a:r>
          </a:p>
        </p:txBody>
      </p:sp>
      <p:sp>
        <p:nvSpPr>
          <p:cNvPr id="297" name="Quiz 4"/>
          <p:cNvSpPr txBox="1"/>
          <p:nvPr/>
        </p:nvSpPr>
        <p:spPr>
          <a:xfrm>
            <a:off x="1397000" y="2260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rtl="1"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Quiz 4</a:t>
            </a:r>
          </a:p>
        </p:txBody>
      </p:sp>
      <p:pic>
        <p:nvPicPr>
          <p:cNvPr id="298" name="quizlet.png" descr="quizl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9657" y="939800"/>
            <a:ext cx="1557437" cy="155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rove that points on a single line do not uniquely constrain the homography  . In other words, prove that we need points on at least 2 different directions within the plane to estimate a homography reliably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Prove that points on a single line do not uniquely constrain the homography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  <a:r>
              <a:t>. In other words, prove that we need points on at least 2 different directions within the plane to estimate a homography reliably.</a:t>
            </a:r>
          </a:p>
        </p:txBody>
      </p:sp>
      <p:sp>
        <p:nvSpPr>
          <p:cNvPr id="301" name="Homography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Homography Quiz</a:t>
            </a:r>
          </a:p>
        </p:txBody>
      </p:sp>
      <p:sp>
        <p:nvSpPr>
          <p:cNvPr id="302" name="Quiz 5"/>
          <p:cNvSpPr txBox="1"/>
          <p:nvPr/>
        </p:nvSpPr>
        <p:spPr>
          <a:xfrm>
            <a:off x="1270000" y="213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rtl="1"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Quiz 5</a:t>
            </a:r>
          </a:p>
        </p:txBody>
      </p:sp>
      <p:pic>
        <p:nvPicPr>
          <p:cNvPr id="303" name="quizlet.png" descr="quizl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2657" y="812800"/>
            <a:ext cx="1557437" cy="155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Homography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Homography Quiz</a:t>
            </a:r>
          </a:p>
        </p:txBody>
      </p:sp>
      <p:sp>
        <p:nvSpPr>
          <p:cNvPr id="306" name="Quiz 5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rtl="1">
              <a:defRPr/>
            </a:lvl1pPr>
          </a:lstStyle>
          <a:p>
            <a:pPr/>
            <a:r>
              <a:t>Quiz 5</a:t>
            </a:r>
          </a:p>
        </p:txBody>
      </p:sp>
      <p:sp>
        <p:nvSpPr>
          <p:cNvPr id="307" name="If all points lie on a line there is a   vector   such the   for all points  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5272" indent="-525272" defTabSz="2292095">
              <a:spcBef>
                <a:spcPts val="2200"/>
              </a:spcBef>
              <a:defRPr sz="4512"/>
            </a:pPr>
            <a:r>
              <a:t>If all points lie on a line there is a </a:t>
            </a:r>
            <a14:m>
              <m:oMath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3</m:t>
                </m:r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 vector </a:t>
            </a:r>
            <a14:m>
              <m:oMath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l</m:t>
                </m:r>
              </m:oMath>
            </a14:m>
            <a:r>
              <a:t> such the </a:t>
            </a:r>
            <a14:m>
              <m:oMath>
                <m:sSup>
                  <m:e>
                    <m:r>
                      <a:rPr xmlns:a="http://schemas.openxmlformats.org/drawingml/2006/main" sz="55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l</m:t>
                    </m:r>
                  </m:e>
                  <m:sup>
                    <m:r>
                      <a:rPr xmlns:a="http://schemas.openxmlformats.org/drawingml/2006/main" sz="55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 for all points </a:t>
            </a:r>
            <a14:m>
              <m:oMath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p</m:t>
                </m:r>
              </m:oMath>
            </a14:m>
            <a:r>
              <a:t>.</a:t>
            </a:r>
          </a:p>
          <a:p>
            <a:pPr marL="525272" indent="-525272" defTabSz="2292095">
              <a:spcBef>
                <a:spcPts val="2200"/>
              </a:spcBef>
              <a:defRPr sz="4512"/>
            </a:pPr>
            <a:r>
              <a:t>Now suppose you found a homography matrix </a:t>
            </a:r>
            <a14:m>
              <m:oMath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  <a:r>
              <a:t> such that </a:t>
            </a:r>
            <a14:m>
              <m:oMath>
                <m:sSubSup>
                  <m:e>
                    <m:r>
                      <a:rPr xmlns:a="http://schemas.openxmlformats.org/drawingml/2006/main" sz="55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5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55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bSup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H</m:t>
                </m:r>
                <m:sSub>
                  <m:e>
                    <m:r>
                      <a:rPr xmlns:a="http://schemas.openxmlformats.org/drawingml/2006/main" sz="55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5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</m:oMath>
            </a14:m>
            <a:r>
              <a:t>, and yet all your points satisfy </a:t>
            </a:r>
            <a14:m>
              <m:oMath>
                <m:sSup>
                  <m:e>
                    <m:r>
                      <a:rPr xmlns:a="http://schemas.openxmlformats.org/drawingml/2006/main" sz="55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l</m:t>
                    </m:r>
                  </m:e>
                  <m:sup>
                    <m:r>
                      <a:rPr xmlns:a="http://schemas.openxmlformats.org/drawingml/2006/main" sz="55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  <m:sSub>
                  <m:e>
                    <m:r>
                      <a:rPr xmlns:a="http://schemas.openxmlformats.org/drawingml/2006/main" sz="55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5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.</a:t>
            </a:r>
          </a:p>
          <a:p>
            <a:pPr marL="525272" indent="-525272" defTabSz="2292095">
              <a:spcBef>
                <a:spcPts val="2200"/>
              </a:spcBef>
              <a:defRPr sz="4512"/>
            </a:pPr>
            <a:r>
              <a:t>Then it is easy to see that for every </a:t>
            </a:r>
            <a14:m>
              <m:oMath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3</m:t>
                </m:r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 vector </a:t>
            </a:r>
            <a14:m>
              <m:oMath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v</m:t>
                </m:r>
              </m:oMath>
            </a14:m>
            <a:r>
              <a:t> the matrix </a:t>
            </a:r>
            <a14:m>
              <m:oMath>
                <m:sSup>
                  <m:e>
                    <m:r>
                      <a:rPr xmlns:a="http://schemas.openxmlformats.org/drawingml/2006/main" sz="55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p>
                    <m:r>
                      <a:rPr xmlns:a="http://schemas.openxmlformats.org/drawingml/2006/main" sz="55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H</m:t>
                </m:r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v</m:t>
                </m:r>
                <m:sSup>
                  <m:e>
                    <m:r>
                      <a:rPr xmlns:a="http://schemas.openxmlformats.org/drawingml/2006/main" sz="55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l</m:t>
                    </m:r>
                  </m:e>
                  <m:sup>
                    <m:r>
                      <a:rPr xmlns:a="http://schemas.openxmlformats.org/drawingml/2006/main" sz="55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</m:oMath>
            </a14:m>
            <a:r>
              <a:t>  will also satisfy </a:t>
            </a:r>
            <a14:m>
              <m:oMath>
                <m:sSubSup>
                  <m:e>
                    <m:r>
                      <a:rPr xmlns:a="http://schemas.openxmlformats.org/drawingml/2006/main" sz="55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5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55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bSup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55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p>
                    <m:r>
                      <a:rPr xmlns:a="http://schemas.openxmlformats.org/drawingml/2006/main" sz="55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sSub>
                  <m:e>
                    <m:r>
                      <a:rPr xmlns:a="http://schemas.openxmlformats.org/drawingml/2006/main" sz="55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5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</m:oMath>
            </a14:m>
          </a:p>
          <a:p>
            <a:pPr marL="525272" indent="-525272" defTabSz="2292095">
              <a:spcBef>
                <a:spcPts val="2200"/>
              </a:spcBef>
              <a:defRPr sz="4512"/>
            </a:pPr>
            <a:r>
              <a:t>* This implies that there is no unique </a:t>
            </a:r>
            <a14:m>
              <m:oMath>
                <m:r>
                  <a:rPr xmlns:a="http://schemas.openxmlformats.org/drawingml/2006/main" sz="55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  <a:r>
              <a:t> which explains points on the same line.</a:t>
            </a:r>
            <a:endParaRPr sz="4800"/>
          </a:p>
        </p:txBody>
      </p:sp>
      <p:pic>
        <p:nvPicPr>
          <p:cNvPr id="308" name="quizlet.png" descr="quizl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2657" y="812800"/>
            <a:ext cx="1557437" cy="155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Epipolar Geomet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Epipolar Geometry</a:t>
            </a:r>
          </a:p>
        </p:txBody>
      </p:sp>
      <p:sp>
        <p:nvSpPr>
          <p:cNvPr id="311" name="Epipolar Ling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Epipolar Lingo</a:t>
            </a:r>
          </a:p>
        </p:txBody>
      </p:sp>
      <p:pic>
        <p:nvPicPr>
          <p:cNvPr id="312" name="octaedro.png" descr="octaedr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0976" y="812800"/>
            <a:ext cx="1557438" cy="1557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geom_epipolar2.PNG" descr="geom_epipolar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1758" y="3168649"/>
            <a:ext cx="14909801" cy="1062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Epipolar Geomet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Epipolar Geometry</a:t>
            </a:r>
          </a:p>
        </p:txBody>
      </p:sp>
      <p:sp>
        <p:nvSpPr>
          <p:cNvPr id="316" name="Epipolar Ling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Epipolar Lingo</a:t>
            </a:r>
          </a:p>
        </p:txBody>
      </p:sp>
      <p:pic>
        <p:nvPicPr>
          <p:cNvPr id="317" name="octaedro.png" descr="octaedr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0976" y="812800"/>
            <a:ext cx="1557438" cy="1557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geom_epipolar3.PNG" descr="geom_epipolar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8818" y="3090217"/>
            <a:ext cx="14833601" cy="1047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iven by the equ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447" indent="-536447" defTabSz="2340863">
              <a:spcBef>
                <a:spcPts val="2300"/>
              </a:spcBef>
              <a:defRPr sz="4608"/>
            </a:pPr>
            <a:r>
              <a:t>Given by the equation </a:t>
            </a:r>
            <a14:m>
              <m:oMath>
                <m:sSup>
                  <m:e>
                    <m:r>
                      <a:rPr xmlns:a="http://schemas.openxmlformats.org/drawingml/2006/main" sz="56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xmlns:a="http://schemas.openxmlformats.org/drawingml/2006/main" sz="56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</a:p>
          <a:p>
            <a:pPr marL="536447" indent="-536447" defTabSz="2340863">
              <a:spcBef>
                <a:spcPts val="2300"/>
              </a:spcBef>
              <a:defRPr sz="4608"/>
            </a:pPr>
            <a:r>
              <a:t>and also equals </a:t>
            </a:r>
            <a14:m>
              <m:oMath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C</m:t>
                </m:r>
                <m:sSub>
                  <m:e>
                    <m:r>
                      <a:rPr xmlns:a="http://schemas.openxmlformats.org/drawingml/2006/main" sz="56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]</m:t>
                    </m:r>
                  </m:e>
                  <m:sub>
                    <m:r>
                      <a:rPr xmlns:a="http://schemas.openxmlformats.org/drawingml/2006/main" sz="56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×</m:t>
                    </m:r>
                  </m:sub>
                </m:sSub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t</m:t>
                </m:r>
                <m:sSub>
                  <m:e>
                    <m:r>
                      <a:rPr xmlns:a="http://schemas.openxmlformats.org/drawingml/2006/main" sz="56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]</m:t>
                    </m:r>
                  </m:e>
                  <m:sub>
                    <m:r>
                      <a:rPr xmlns:a="http://schemas.openxmlformats.org/drawingml/2006/main" sz="56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×</m:t>
                    </m:r>
                  </m:sub>
                </m:sSub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R</m:t>
                </m:r>
              </m:oMath>
            </a14:m>
            <a:r>
              <a:t>, where </a:t>
            </a:r>
            <a14:m>
              <m:oMath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C</m:t>
                </m:r>
              </m:oMath>
            </a14:m>
          </a:p>
          <a:p>
            <a:pPr marL="0" indent="0" defTabSz="2340863">
              <a:spcBef>
                <a:spcPts val="2300"/>
              </a:spcBef>
              <a:buClrTx/>
              <a:buSzTx/>
              <a:buNone/>
              <a:defRPr b="1" sz="4608"/>
            </a:pPr>
            <a:r>
              <a:t>Properties:</a:t>
            </a:r>
          </a:p>
          <a:p>
            <a:pPr marL="0" indent="0" defTabSz="2340863">
              <a:spcBef>
                <a:spcPts val="2300"/>
              </a:spcBef>
              <a:buClrTx/>
              <a:buSzTx/>
              <a:buNone/>
              <a:defRPr b="1" sz="4608"/>
            </a:pPr>
            <a14:m>
              <m:oMath>
                <m:sSup>
                  <m:e>
                    <m:r>
                      <a:rPr xmlns:a="http://schemas.openxmlformats.org/drawingml/2006/main" sz="56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xmlns:a="http://schemas.openxmlformats.org/drawingml/2006/main" sz="56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  </a:t>
            </a:r>
            <a:endParaRPr b="0"/>
          </a:p>
          <a:p>
            <a:pPr marL="536447" indent="-536447" defTabSz="2340863">
              <a:spcBef>
                <a:spcPts val="2300"/>
              </a:spcBef>
              <a:defRPr sz="4608"/>
            </a:pPr>
            <a14:m>
              <m:oMathPara>
                <m:oMathParaPr>
                  <m:jc m:val="left"/>
                </m:oMathParaPr>
                <m:oMath>
                  <m:sSup>
                    <m:e>
                      <m:r>
                        <a:rPr xmlns:a="http://schemas.openxmlformats.org/drawingml/2006/main" sz="56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p>
                      <m:r>
                        <a:rPr xmlns:a="http://schemas.openxmlformats.org/drawingml/2006/main" sz="56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5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0,</m:t>
                  </m:r>
                  <m:sSup>
                    <m:e>
                      <m:r>
                        <a:rPr xmlns:a="http://schemas.openxmlformats.org/drawingml/2006/main" sz="56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p>
                      <m:r>
                        <a:rPr xmlns:a="http://schemas.openxmlformats.org/drawingml/2006/main" sz="56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xmlns:a="http://schemas.openxmlformats.org/drawingml/2006/main" sz="56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sSup>
                    <m:e>
                      <m:r>
                        <a:rPr xmlns:a="http://schemas.openxmlformats.org/drawingml/2006/main" sz="56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p>
                      <m:r>
                        <a:rPr xmlns:a="http://schemas.openxmlformats.org/drawingml/2006/main" sz="56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xmlns:a="http://schemas.openxmlformats.org/drawingml/2006/main" sz="5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</a:p>
          <a:p>
            <a:pPr marL="536447" indent="-536447" defTabSz="2340863">
              <a:spcBef>
                <a:spcPts val="2300"/>
              </a:spcBef>
              <a:defRPr sz="4608"/>
            </a:pPr>
            <a14:m>
              <m:oMathPara>
                <m:oMathParaPr>
                  <m:jc m:val="left"/>
                </m:oMathParaPr>
                <m:oMath>
                  <m:sSup>
                    <m:e>
                      <m:r>
                        <a:rPr xmlns:a="http://schemas.openxmlformats.org/drawingml/2006/main" sz="56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p>
                      <m:r>
                        <a:rPr xmlns:a="http://schemas.openxmlformats.org/drawingml/2006/main" sz="56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xmlns:a="http://schemas.openxmlformats.org/drawingml/2006/main" sz="5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56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56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sSup>
                    <m:e>
                      <m:r>
                        <a:rPr xmlns:a="http://schemas.openxmlformats.org/drawingml/2006/main" sz="56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p>
                      <m:r>
                        <a:rPr xmlns:a="http://schemas.openxmlformats.org/drawingml/2006/main" sz="56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oMath>
              </m:oMathPara>
            </a14:m>
          </a:p>
          <a:p>
            <a:pPr marL="536447" indent="-536447" defTabSz="2340863">
              <a:spcBef>
                <a:spcPts val="2300"/>
              </a:spcBef>
              <a:defRPr sz="4608"/>
            </a:pPr>
            <a14:m>
              <m:oMathPara>
                <m:oMathParaPr>
                  <m:jc m:val="left"/>
                </m:oMathParaPr>
                <m:oMath>
                  <m:sSup>
                    <m:e>
                      <m:r>
                        <a:rPr xmlns:a="http://schemas.openxmlformats.org/drawingml/2006/main" sz="56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56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xmlns:a="http://schemas.openxmlformats.org/drawingml/2006/main" sz="56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5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0,</m:t>
                  </m:r>
                  <m:r>
                    <a:rPr xmlns:a="http://schemas.openxmlformats.org/drawingml/2006/main" sz="5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  <a:endParaRPr sz="4800"/>
          </a:p>
        </p:txBody>
      </p:sp>
      <p:sp>
        <p:nvSpPr>
          <p:cNvPr id="321" name="Epipolar Geomet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Epipolar Geometry</a:t>
            </a:r>
          </a:p>
        </p:txBody>
      </p:sp>
      <p:sp>
        <p:nvSpPr>
          <p:cNvPr id="322" name="Epipolar Lingo"/>
          <p:cNvSpPr txBox="1"/>
          <p:nvPr/>
        </p:nvSpPr>
        <p:spPr>
          <a:xfrm>
            <a:off x="1270000" y="213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Epipolar Lingo</a:t>
            </a:r>
          </a:p>
        </p:txBody>
      </p:sp>
      <p:pic>
        <p:nvPicPr>
          <p:cNvPr id="323" name="octaedro.png" descr="octaedr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0976" y="812800"/>
            <a:ext cx="1557438" cy="155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amera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Camera Model</a:t>
            </a:r>
          </a:p>
        </p:txBody>
      </p:sp>
      <p:sp>
        <p:nvSpPr>
          <p:cNvPr id="162" name="is a 3×4 matrix comprised of two sets of parameters: Intrinsic and Extrinsic. What is the decomposed structure of  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9684" indent="-519684" defTabSz="2267711">
              <a:spcBef>
                <a:spcPts val="2200"/>
              </a:spcBef>
              <a:defRPr sz="4464"/>
            </a:pPr>
          </a:p>
          <a:p>
            <a:pPr marL="519684" indent="-519684" defTabSz="2267711">
              <a:spcBef>
                <a:spcPts val="2200"/>
              </a:spcBef>
              <a:defRPr sz="4464"/>
            </a:pPr>
          </a:p>
          <a:p>
            <a:pPr marL="519684" indent="-519684" defTabSz="2267711">
              <a:spcBef>
                <a:spcPts val="2200"/>
              </a:spcBef>
              <a:defRPr sz="4464"/>
            </a:pPr>
          </a:p>
          <a:p>
            <a:pPr marL="519684" indent="-519684" defTabSz="2267711">
              <a:spcBef>
                <a:spcPts val="2200"/>
              </a:spcBef>
              <a:defRPr sz="4464"/>
            </a:pPr>
          </a:p>
          <a:p>
            <a:pPr marL="519684" indent="-519684" defTabSz="2267711">
              <a:spcBef>
                <a:spcPts val="2200"/>
              </a:spcBef>
              <a:defRPr sz="4464"/>
            </a:pPr>
          </a:p>
          <a:p>
            <a:pPr marL="519684" indent="-519684" defTabSz="2267711">
              <a:spcBef>
                <a:spcPts val="2200"/>
              </a:spcBef>
              <a:defRPr sz="4464"/>
            </a:pPr>
          </a:p>
          <a:p>
            <a:pPr marL="371949" indent="-242028" defTabSz="425195">
              <a:spcBef>
                <a:spcPts val="0"/>
              </a:spcBef>
              <a:buClr>
                <a:srgbClr val="000000">
                  <a:alpha val="87059"/>
                </a:srgbClr>
              </a:buClr>
              <a:buFont typeface="Helvetica Neue"/>
              <a:defRPr sz="1302">
                <a:solidFill>
                  <a:srgbClr val="000000">
                    <a:alpha val="87059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959733" indent="-829812" defTabSz="2267711">
              <a:spcBef>
                <a:spcPts val="2200"/>
              </a:spcBef>
              <a:buClr>
                <a:srgbClr val="000000">
                  <a:alpha val="87059"/>
                </a:srgbClr>
              </a:buClr>
              <a:buFont typeface="Helvetica Neue"/>
              <a:defRPr sz="4464"/>
            </a:pPr>
            <a14:m>
              <m:oMath>
                <m:r>
                  <a:rPr xmlns:a="http://schemas.openxmlformats.org/drawingml/2006/main" sz="5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r>
              <a:t> is a 3×4 matrix comprised of two sets of parameters: Intrinsic and Extrinsic. What is the decomposed structure of </a:t>
            </a:r>
            <a14:m>
              <m:oMath>
                <m:r>
                  <a:rPr xmlns:a="http://schemas.openxmlformats.org/drawingml/2006/main" sz="5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r>
              <a:t>?</a:t>
            </a:r>
            <a:endParaRPr sz="4800"/>
          </a:p>
        </p:txBody>
      </p:sp>
      <p:pic>
        <p:nvPicPr>
          <p:cNvPr id="163" name="geom_pinhole2.PNG" descr="geom_pinhol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7996" y="2493984"/>
            <a:ext cx="16086271" cy="8728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Fundamental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Fundamental Matrix</a:t>
            </a:r>
          </a:p>
        </p:txBody>
      </p:sp>
      <p:pic>
        <p:nvPicPr>
          <p:cNvPr id="326" name="omega.png" descr="omeg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7060" y="914183"/>
            <a:ext cx="1354670" cy="1354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geom_epipolar6.PNG" descr="geom_epipolar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9047" y="2761523"/>
            <a:ext cx="13703301" cy="1087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Explain how you can calculate   from the known  ,  , and   of the camera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Explain how you can calculate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F</m:t>
                </m:r>
              </m:oMath>
            </a14:m>
            <a:r>
              <a:t> from the known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t>,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R</m:t>
                </m:r>
              </m:oMath>
            </a14:m>
            <a:r>
              <a:t>, and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t</m:t>
                </m:r>
              </m:oMath>
            </a14:m>
            <a:r>
              <a:t> of the camera.</a:t>
            </a:r>
          </a:p>
        </p:txBody>
      </p:sp>
      <p:sp>
        <p:nvSpPr>
          <p:cNvPr id="330" name="The Fundamental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Fundamental matrix </a:t>
            </a:r>
          </a:p>
        </p:txBody>
      </p:sp>
      <p:sp>
        <p:nvSpPr>
          <p:cNvPr id="331" name="SolutionFrom Spring 2019 Q4"/>
          <p:cNvSpPr txBox="1"/>
          <p:nvPr/>
        </p:nvSpPr>
        <p:spPr>
          <a:xfrm>
            <a:off x="1270000" y="213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SolutionFrom Spring 2019 Q4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he Fundamental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Fundamental matrix </a:t>
            </a:r>
          </a:p>
        </p:txBody>
      </p:sp>
      <p:sp>
        <p:nvSpPr>
          <p:cNvPr id="334" name="SolutionFrom Spring 2019 Q4 Solu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SolutionFrom Spring 2019 Q4 Solution</a:t>
            </a:r>
          </a:p>
        </p:txBody>
      </p:sp>
      <p:sp>
        <p:nvSpPr>
          <p:cNvPr id="335" name="where,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≜</m:t>
                  </m:r>
                  <m:sSup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p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E</m:t>
                  </m:r>
                  <m:sSup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p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</m:oMath>
              </m:oMathPara>
            </a14:m>
          </a:p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t</m:t>
                  </m:r>
                  <m:sSub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sub>
                  </m:sSub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R</m:t>
                  </m:r>
                </m:oMath>
              </m:oMathPara>
            </a14:m>
          </a:p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p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t</m:t>
                  </m:r>
                  <m:sSub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sub>
                  </m:sSub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R</m:t>
                  </m:r>
                  <m:sSup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p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</m:oMath>
              </m:oMathPara>
            </a14:m>
          </a:p>
          <a:p>
            <a:pPr marL="0" indent="0">
              <a:buClrTx/>
              <a:buSzTx/>
              <a:buNone/>
            </a:pPr>
            <a:r>
              <a:t>where, 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t</m:t>
                </m:r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]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×</m:t>
                    </m:r>
                  </m:sub>
                </m:sSub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m>
                      <m:mPr>
                        <m:ctrlP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  <m:baseJc m:val="center"/>
                        <m:plcHide m:val="on"/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</m:mPr>
                      <m:mr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mr>
                      <m:mr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e>
                </m:d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Fundamental Matrix Proper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Fundamental Matrix Properties</a:t>
            </a:r>
          </a:p>
        </p:txBody>
      </p:sp>
      <p:sp>
        <p:nvSpPr>
          <p:cNvPr id="338" name="Properti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Properties</a:t>
            </a:r>
          </a:p>
        </p:txBody>
      </p:sp>
      <p:sp>
        <p:nvSpPr>
          <p:cNvPr id="33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14:m>
              <m:oMathPara>
                <m:oMathParaPr>
                  <m:jc m:val="left"/>
                </m:oMathParaPr>
                <m:oMath>
                  <m:sSup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p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</a:p>
          <a:p>
            <a:pPr/>
            <a14:m>
              <m:oMathPara>
                <m:oMathParaPr>
                  <m:jc m:val="left"/>
                </m:oMathParaPr>
                <m:oMath>
                  <m:sSup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p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0,</m:t>
                  </m:r>
                  <m:sSup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p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sSup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p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</a:p>
          <a:p>
            <a:pPr/>
            <a14:m>
              <m:oMathPara>
                <m:oMathParaPr>
                  <m:jc m:val="left"/>
                </m:oMathParaPr>
                <m:oMath>
                  <m:sSup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p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sSup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p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oMath>
              </m:oMathPara>
            </a14:m>
          </a:p>
          <a:p>
            <a:pPr/>
            <a14:m>
              <m:oMathPara>
                <m:oMathParaPr>
                  <m:jc m:val="left"/>
                </m:oMathParaPr>
                <m:oMath>
                  <m:sSup>
                    <m:e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xmlns:a="http://schemas.openxmlformats.org/drawingml/2006/main" sz="58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0,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</a:p>
        </p:txBody>
      </p:sp>
      <p:pic>
        <p:nvPicPr>
          <p:cNvPr id="340" name="omega.png" descr="omeg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7256" y="914183"/>
            <a:ext cx="1354670" cy="1354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he Fundamental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Fundamental matrix</a:t>
            </a:r>
          </a:p>
        </p:txBody>
      </p:sp>
      <p:sp>
        <p:nvSpPr>
          <p:cNvPr id="343" name="(From Spring 2019 Q4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(From Spring 2019 Q4)</a:t>
            </a:r>
          </a:p>
        </p:txBody>
      </p:sp>
      <p:sp>
        <p:nvSpPr>
          <p:cNvPr id="344" name="Explain shortly the steps of the algorithm for estimating   (when   are unknown). How many DOF does   have? How many sets of points are needed to find it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Explain shortly the steps of the algorithm for estimating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F</m:t>
                </m:r>
              </m:oMath>
            </a14:m>
            <a:r>
              <a:t> (when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t</m:t>
                </m:r>
              </m:oMath>
            </a14:m>
            <a:r>
              <a:t> are unknown). How many DOF does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F</m:t>
                </m:r>
              </m:oMath>
            </a14:m>
            <a:r>
              <a:t> have? How many sets of points are needed to find it?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he Fundamental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Fundamental matrix</a:t>
            </a:r>
          </a:p>
        </p:txBody>
      </p:sp>
      <p:sp>
        <p:nvSpPr>
          <p:cNvPr id="347" name="(From Spring 2019 Q4) Solu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(From Spring 2019 Q4) Solution</a:t>
            </a:r>
          </a:p>
        </p:txBody>
      </p:sp>
      <p:sp>
        <p:nvSpPr>
          <p:cNvPr id="348" name="Assume we are given 2D to 2D M matched image point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7331" indent="-497331" defTabSz="2170176">
              <a:spcBef>
                <a:spcPts val="2100"/>
              </a:spcBef>
              <a:defRPr sz="4272"/>
            </a:pPr>
            <a:r>
              <a:t> Assume we are given 2D to 2D M matched image points:</a:t>
            </a:r>
          </a:p>
          <a:p>
            <a:pPr marL="0" indent="0" algn="ctr" defTabSz="2170176">
              <a:spcBef>
                <a:spcPts val="2100"/>
              </a:spcBef>
              <a:buClrTx/>
              <a:buSzTx/>
              <a:buNone/>
              <a:defRPr sz="4272"/>
            </a:pPr>
            <a14:m>
              <m:oMathPara>
                <m:oMathParaPr>
                  <m:jc m:val="center"/>
                </m:oMathParaPr>
                <m:oMath>
                  <m:sSubSup>
                    <m:e>
                      <m:d>
                        <m:dPr>
                          <m:ctrlPr>
                            <a:rPr xmlns:a="http://schemas.openxmlformats.org/drawingml/2006/main" sz="52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begChr m:val="{"/>
                          <m:endChr m:val="}"/>
                        </m:dPr>
                        <m:e>
                          <m:sSub>
                            <m:e>
                              <m:r>
                                <a:rPr xmlns:a="http://schemas.openxmlformats.org/drawingml/2006/main" sz="52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xmlns:a="http://schemas.openxmlformats.org/drawingml/2006/main" sz="52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xmlns:a="http://schemas.openxmlformats.org/drawingml/2006/main" sz="52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e>
                              <m:r>
                                <a:rPr xmlns:a="http://schemas.openxmlformats.org/drawingml/2006/main" sz="52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xmlns:a="http://schemas.openxmlformats.org/drawingml/2006/main" sz="52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xmlns:a="http://schemas.openxmlformats.org/drawingml/2006/main" sz="52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2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2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52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bSup>
                </m:oMath>
              </m:oMathPara>
            </a14:m>
          </a:p>
          <a:p>
            <a:pPr marL="497331" indent="-497331" defTabSz="2170176">
              <a:spcBef>
                <a:spcPts val="2100"/>
              </a:spcBef>
              <a:defRPr sz="4272"/>
            </a:pPr>
            <a:r>
              <a:t>Each correspondence should satisfy:</a:t>
            </a:r>
          </a:p>
          <a:p>
            <a:pPr marL="0" indent="0" algn="ctr" defTabSz="2170176">
              <a:spcBef>
                <a:spcPts val="2100"/>
              </a:spcBef>
              <a:buClrTx/>
              <a:buSzTx/>
              <a:buNone/>
              <a:defRPr sz="4272"/>
            </a:pPr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52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2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bSup>
                  <m:r>
                    <a:rPr xmlns:a="http://schemas.openxmlformats.org/drawingml/2006/main" sz="52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F</m:t>
                  </m:r>
                  <m:sSubSup>
                    <m:e>
                      <m:r>
                        <a:rPr xmlns:a="http://schemas.openxmlformats.org/drawingml/2006/main" sz="52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2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bSup>
                  <m:r>
                    <a:rPr xmlns:a="http://schemas.openxmlformats.org/drawingml/2006/main" sz="52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2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↔</m:t>
                  </m:r>
                  <m:sSup>
                    <m:e>
                      <m:d>
                        <m:dPr>
                          <m:ctrlPr>
                            <a:rPr xmlns:a="http://schemas.openxmlformats.org/drawingml/2006/main" sz="52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begChr m:val="["/>
                          <m:endChr m:val="]"/>
                        </m:dPr>
                        <m:e>
                          <m:m>
                            <m:mPr>
                              <m:ctrlPr>
                                <a:rPr xmlns:a="http://schemas.openxmlformats.org/drawingml/2006/main" sz="52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baseJc m:val="center"/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</m:mPr>
                            <m:mr>
                              <m:e>
                                <m:sSub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52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52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52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52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xmlns:a="http://schemas.openxmlformats.org/drawingml/2006/main" sz="5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e>
                    <m:sup>
                      <m:r>
                        <a:rPr xmlns:a="http://schemas.openxmlformats.org/drawingml/2006/main" sz="52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d>
                    <m:dPr>
                      <m:ctrlPr>
                        <a:rPr xmlns:a="http://schemas.openxmlformats.org/drawingml/2006/main" sz="52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52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52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52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Sup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2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2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2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e>
                          <m:sSubSup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2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2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2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e>
                          <m:r>
                            <a:rPr xmlns:a="http://schemas.openxmlformats.org/drawingml/2006/main" sz="52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eqArr>
                    </m:e>
                  </m:d>
                  <m:r>
                    <a:rPr xmlns:a="http://schemas.openxmlformats.org/drawingml/2006/main" sz="52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</a:p>
          <a:p>
            <a:pPr marL="497331" indent="-497331" defTabSz="2170176">
              <a:spcBef>
                <a:spcPts val="2100"/>
              </a:spcBef>
              <a:defRPr sz="4272"/>
            </a:pPr>
            <a:r>
              <a:t>How to solve?</a:t>
            </a:r>
          </a:p>
          <a:p>
            <a:pPr marL="497331" indent="-497331" defTabSz="2170176">
              <a:spcBef>
                <a:spcPts val="2100"/>
              </a:spcBef>
              <a:defRPr sz="4272"/>
            </a:pPr>
            <a:r>
              <a:t>The 8-point algorithm </a:t>
            </a:r>
            <a14:m>
              <m:oMath>
                <m:r>
                  <a:rPr xmlns:a="http://schemas.openxmlformats.org/drawingml/2006/main" sz="52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↔</m:t>
                </m:r>
              </m:oMath>
            </a14:m>
            <a:r>
              <a:t> arrange into homogeneous linear equations and SVD..</a:t>
            </a:r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he Fundamental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Fundamental matrix</a:t>
            </a:r>
          </a:p>
        </p:txBody>
      </p:sp>
      <p:sp>
        <p:nvSpPr>
          <p:cNvPr id="351" name="(From Spring 2019 Q4) Solu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(From Spring 2019 Q4) Solution</a:t>
            </a:r>
          </a:p>
        </p:txBody>
      </p:sp>
      <p:pic>
        <p:nvPicPr>
          <p:cNvPr id="352" name="geom_epipolar10.PNG" descr="geom_epipolar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3525" y="4118998"/>
            <a:ext cx="21316950" cy="7851652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8 DOF, solve SVD under the constraint"/>
          <p:cNvSpPr txBox="1"/>
          <p:nvPr/>
        </p:nvSpPr>
        <p:spPr>
          <a:xfrm>
            <a:off x="3625739" y="11804589"/>
            <a:ext cx="17953437" cy="1084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 defTabSz="2438400">
              <a:spcBef>
                <a:spcPts val="2400"/>
              </a:spcBef>
              <a:defRPr sz="4800">
                <a:solidFill>
                  <a:srgbClr val="FFFFFF"/>
                </a:solidFill>
              </a:defRPr>
            </a:pPr>
            <a:r>
              <a:t>8 DOF, solve </a:t>
            </a:r>
            <a:r>
              <a:rPr b="1"/>
              <a:t>SVD </a:t>
            </a:r>
            <a:r>
              <a:t>under the constraint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he Fundamental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Fundamental matrix</a:t>
            </a:r>
          </a:p>
        </p:txBody>
      </p:sp>
      <p:sp>
        <p:nvSpPr>
          <p:cNvPr id="356" name="From Spring 2019 Q4 Solu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28319">
              <a:lnSpc>
                <a:spcPct val="80000"/>
              </a:lnSpc>
              <a:defRPr spc="-161" sz="5376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From Spring 2019 Q4 Solution</a:t>
            </a:r>
          </a:p>
        </p:txBody>
      </p:sp>
      <p:sp>
        <p:nvSpPr>
          <p:cNvPr id="357" name="Under what conditions does  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 what conditions does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E</m:t>
                </m:r>
              </m:oMath>
            </a14:m>
            <a:r>
              <a:t>?</a:t>
            </a:r>
          </a:p>
          <a:p>
            <a:pPr/>
            <a:r>
              <a:t>Since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≜</m:t>
                </m:r>
                <m:sSup>
                  <m:e>
                    <m:sSup>
                      <m:e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e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E</m:t>
                </m:r>
                <m:sSu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</m:oMath>
            </a14:m>
            <a:r>
              <a:t>, when </a:t>
            </a:r>
            <a14:m>
              <m:oMath>
                <m:sSu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I</m:t>
                </m:r>
              </m:oMath>
            </a14:m>
            <a:r>
              <a:t> we'll get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E</m:t>
                </m:r>
                <m:sSu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E</m:t>
                </m:r>
              </m:oMath>
            </a14:m>
          </a:p>
          <a:p>
            <a:pPr/>
          </a:p>
          <a:p>
            <a:pPr/>
            <a:r>
              <a:t>note that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t>, that's a hint that we want to constraint K and K'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he Fundamental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Fundamental matrix</a:t>
            </a:r>
          </a:p>
        </p:txBody>
      </p:sp>
      <p:sp>
        <p:nvSpPr>
          <p:cNvPr id="360" name="From Spring 2019 Q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28319">
              <a:lnSpc>
                <a:spcPct val="80000"/>
              </a:lnSpc>
              <a:defRPr spc="-161" sz="5376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From Spring 2019 Q4</a:t>
            </a:r>
          </a:p>
        </p:txBody>
      </p:sp>
      <p:sp>
        <p:nvSpPr>
          <p:cNvPr id="361" name="Suppose we know that the camera planes are parallel (after rectification - i.e. they are only translated on the x axis). Does that information allow us to use less sets of matching points to find  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 Suppose we know that the camera planes are parallel (after rectification - i.e. they are only translated on the x axis). Does that information allow us to use less sets of matching points to find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F</m:t>
                </m:r>
              </m:oMath>
            </a14:m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he Fundamental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Fundamental matrix</a:t>
            </a:r>
          </a:p>
        </p:txBody>
      </p:sp>
      <p:sp>
        <p:nvSpPr>
          <p:cNvPr id="364" name="From Spring 2019 Q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28319">
              <a:lnSpc>
                <a:spcPct val="80000"/>
              </a:lnSpc>
              <a:defRPr spc="-161" sz="5376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From Spring 2019 Q4</a:t>
            </a:r>
          </a:p>
        </p:txBody>
      </p:sp>
      <p:sp>
        <p:nvSpPr>
          <p:cNvPr id="365" name="The camera matrices are given by   and  , wher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</a:pPr>
            <a:r>
              <a:t>The camera matrices are given by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and </a:t>
            </a:r>
            <a14:m>
              <m:oMath>
                <m:sSu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, where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m>
                      <m:mPr>
                        <m:ctrlP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  <m:baseJc m:val="center"/>
                        <m:plcHide m:val="on"/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</m:mPr>
                      <m:mr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e>
                </m:d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m>
                      <m:mPr>
                        <m:ctrlP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  <m:baseJc m:val="center"/>
                        <m:plcHide m:val="on"/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</m:mPr>
                      <m:mr>
                        <m:e>
                          <m:sSup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sSup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8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xmlns:a="http://schemas.openxmlformats.org/drawingml/2006/main" sz="58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e>
                </m:d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eqArr>
                      <m:eqArrPr>
                        <m:ctrlP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e>
                      <m:e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eqArr>
                  </m:e>
                </m:d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amera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Camera Model</a:t>
            </a:r>
          </a:p>
        </p:txBody>
      </p:sp>
      <p:sp>
        <p:nvSpPr>
          <p:cNvPr id="166" name="is a 3×4 matrix comprised of two sets of parameters: Intrinsic and Extrinsic. What is the decomposed structure of  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9684" indent="-519684" defTabSz="2267711">
              <a:spcBef>
                <a:spcPts val="2200"/>
              </a:spcBef>
              <a:defRPr sz="4464"/>
            </a:pPr>
          </a:p>
          <a:p>
            <a:pPr marL="519684" indent="-519684" defTabSz="2267711">
              <a:spcBef>
                <a:spcPts val="2200"/>
              </a:spcBef>
              <a:defRPr sz="4464"/>
            </a:pPr>
          </a:p>
          <a:p>
            <a:pPr marL="519684" indent="-519684" defTabSz="2267711">
              <a:spcBef>
                <a:spcPts val="2200"/>
              </a:spcBef>
              <a:defRPr sz="4464"/>
            </a:pPr>
          </a:p>
          <a:p>
            <a:pPr marL="519684" indent="-519684" defTabSz="2267711">
              <a:spcBef>
                <a:spcPts val="2200"/>
              </a:spcBef>
              <a:defRPr sz="4464"/>
            </a:pPr>
          </a:p>
          <a:p>
            <a:pPr marL="519684" indent="-519684" defTabSz="2267711">
              <a:spcBef>
                <a:spcPts val="2200"/>
              </a:spcBef>
              <a:defRPr sz="4464"/>
            </a:pPr>
          </a:p>
          <a:p>
            <a:pPr marL="519684" indent="-519684" defTabSz="2267711">
              <a:spcBef>
                <a:spcPts val="2200"/>
              </a:spcBef>
              <a:defRPr sz="4464"/>
            </a:pPr>
          </a:p>
          <a:p>
            <a:pPr marL="371949" indent="-242028" defTabSz="425195">
              <a:spcBef>
                <a:spcPts val="0"/>
              </a:spcBef>
              <a:buClr>
                <a:srgbClr val="000000">
                  <a:alpha val="87059"/>
                </a:srgbClr>
              </a:buClr>
              <a:buFont typeface="Helvetica Neue"/>
              <a:defRPr sz="1302">
                <a:solidFill>
                  <a:srgbClr val="000000">
                    <a:alpha val="87059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959733" indent="-829812" defTabSz="2267711">
              <a:spcBef>
                <a:spcPts val="2200"/>
              </a:spcBef>
              <a:buClr>
                <a:srgbClr val="000000">
                  <a:alpha val="87059"/>
                </a:srgbClr>
              </a:buClr>
              <a:buFont typeface="Helvetica Neue"/>
              <a:defRPr sz="4464"/>
            </a:pPr>
            <a14:m>
              <m:oMath>
                <m:r>
                  <a:rPr xmlns:a="http://schemas.openxmlformats.org/drawingml/2006/main" sz="5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r>
              <a:t> is a 3×4 matrix comprised of two sets of parameters: Intrinsic and Extrinsic. What is the decomposed structure of </a:t>
            </a:r>
            <a14:m>
              <m:oMath>
                <m:r>
                  <a:rPr xmlns:a="http://schemas.openxmlformats.org/drawingml/2006/main" sz="5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r>
              <a:t>?</a:t>
            </a:r>
            <a:endParaRPr sz="4800"/>
          </a:p>
        </p:txBody>
      </p:sp>
      <p:pic>
        <p:nvPicPr>
          <p:cNvPr id="167" name="geom_pinhole5.PNG" descr="geom_pinhol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6067" y="2326176"/>
            <a:ext cx="14528801" cy="836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he Fundamental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Fundamental matrix</a:t>
            </a:r>
          </a:p>
        </p:txBody>
      </p:sp>
      <p:sp>
        <p:nvSpPr>
          <p:cNvPr id="368" name="From Spring 2019 Q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28319">
              <a:lnSpc>
                <a:spcPct val="80000"/>
              </a:lnSpc>
              <a:defRPr spc="-161" sz="5376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From Spring 2019 Q4</a:t>
            </a:r>
          </a:p>
        </p:txBody>
      </p:sp>
      <p:sp>
        <p:nvSpPr>
          <p:cNvPr id="369" name="We know that  , so by plugging in the relevant parameters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2036" indent="-542036" defTabSz="2365248">
              <a:spcBef>
                <a:spcPts val="2300"/>
              </a:spcBef>
              <a:defRPr sz="4656"/>
            </a:pPr>
            <a:r>
              <a:t> We know that </a:t>
            </a:r>
            <a14:m>
              <m:oMath>
                <m:r>
                  <a:rPr xmlns:a="http://schemas.openxmlformats.org/drawingml/2006/main" sz="56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56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sSup>
                      <m:e>
                        <m:r>
                          <a:rPr xmlns:a="http://schemas.openxmlformats.org/drawingml/2006/main" sz="56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xmlns:a="http://schemas.openxmlformats.org/drawingml/2006/main" sz="56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e>
                  <m:sup>
                    <m:r>
                      <a:rPr xmlns:a="http://schemas.openxmlformats.org/drawingml/2006/main" sz="56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6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  <m:r>
                  <a:rPr xmlns:a="http://schemas.openxmlformats.org/drawingml/2006/main" sz="56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56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t</m:t>
                </m:r>
                <m:sSub>
                  <m:e>
                    <m:r>
                      <a:rPr xmlns:a="http://schemas.openxmlformats.org/drawingml/2006/main" sz="56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]</m:t>
                    </m:r>
                  </m:e>
                  <m:sub>
                    <m:r>
                      <a:rPr xmlns:a="http://schemas.openxmlformats.org/drawingml/2006/main" sz="56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×</m:t>
                    </m:r>
                  </m:sub>
                </m:sSub>
                <m:r>
                  <a:rPr xmlns:a="http://schemas.openxmlformats.org/drawingml/2006/main" sz="56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R</m:t>
                </m:r>
                <m:sSup>
                  <m:e>
                    <m:r>
                      <a:rPr xmlns:a="http://schemas.openxmlformats.org/drawingml/2006/main" sz="56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p>
                    <m:r>
                      <a:rPr xmlns:a="http://schemas.openxmlformats.org/drawingml/2006/main" sz="56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6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</m:oMath>
            </a14:m>
            <a:r>
              <a:t>, so by plugging in the relevant parameters:</a:t>
            </a:r>
          </a:p>
          <a:p>
            <a:pPr marL="0" indent="0" algn="ctr" defTabSz="2365248">
              <a:spcBef>
                <a:spcPts val="2300"/>
              </a:spcBef>
              <a:buClrTx/>
              <a:buSzTx/>
              <a:buNone/>
              <a:defRPr sz="4656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56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6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56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56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6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6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6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6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56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56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6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6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6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6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56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56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e>
                  </m:d>
                </m:oMath>
              </m:oMathPara>
            </a14:m>
          </a:p>
          <a:p>
            <a:pPr marL="0" indent="0" algn="ctr" defTabSz="2365248">
              <a:spcBef>
                <a:spcPts val="2300"/>
              </a:spcBef>
              <a:buClrTx/>
              <a:buSzTx/>
              <a:buNone/>
              <a:defRPr sz="4656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56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6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56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56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6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6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6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6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6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565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e>
                            <m:r>
                              <a:rPr xmlns:a="http://schemas.openxmlformats.org/drawingml/2006/main" sz="56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e>
                  </m:d>
                </m:oMath>
              </m:oMathPara>
            </a14:m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he Fundamental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Fundamental matrix</a:t>
            </a:r>
          </a:p>
        </p:txBody>
      </p:sp>
      <p:sp>
        <p:nvSpPr>
          <p:cNvPr id="372" name="From Spring 2019 Q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28319">
              <a:lnSpc>
                <a:spcPct val="80000"/>
              </a:lnSpc>
              <a:defRPr spc="-161" sz="5376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From Spring 2019 Q4</a:t>
            </a:r>
          </a:p>
        </p:txBody>
      </p:sp>
      <p:sp>
        <p:nvSpPr>
          <p:cNvPr id="373" name="now has only 2 DoFs, so we only need 2 poi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F</m:t>
                </m:r>
              </m:oMath>
            </a14:m>
            <a:r>
              <a:t> now has only 2 DoFs, so we only need 2 points.</a:t>
            </a:r>
          </a:p>
          <a:p>
            <a:pPr/>
            <a:r>
              <a:t>Note that Even if we look at more complex intrinsic matrices, and 3 degrees of translation, we can still spare 3 DoFs (and 3 points) by not having a rotation matrix!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Questions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438400">
              <a:defRPr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</a:defRPr>
            </a:pPr>
            <a:r>
              <a:rPr>
                <a:solidFill>
                  <a:srgbClr val="000000"/>
                </a:solidFill>
              </a:rPr>
              <a:t>Questions</a:t>
            </a:r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amera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Camera Model</a:t>
            </a:r>
          </a:p>
        </p:txBody>
      </p:sp>
      <p:sp>
        <p:nvSpPr>
          <p:cNvPr id="170" name="How many degress of freedom so far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228271" indent="-1088571">
              <a:buClr>
                <a:srgbClr val="000000">
                  <a:alpha val="87059"/>
                </a:srgbClr>
              </a:buClr>
              <a:buFont typeface="Helvetica Neue"/>
            </a:pPr>
            <a:r>
              <a:t>How many degress of freedom so far?</a:t>
            </a:r>
          </a:p>
          <a:p>
            <a:pPr marL="1228271" indent="-1088571">
              <a:buClr>
                <a:srgbClr val="000000">
                  <a:alpha val="87059"/>
                </a:srgbClr>
              </a:buClr>
              <a:buFont typeface="Helvetica Neue"/>
            </a:pPr>
            <a:r>
              <a:t>And after switching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f</m:t>
                </m:r>
              </m:oMath>
            </a14:m>
            <a:r>
              <a:t> with </a:t>
            </a:r>
            <a14:m>
              <m:oMath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x</m:t>
                    </m:r>
                  </m:sub>
                </m:sSub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y</m:t>
                    </m:r>
                  </m:sub>
                </m:sSub>
              </m:oMath>
            </a14:m>
            <a:r>
              <a:t> and adding skew 𝑠?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amera Calib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Camera Calibration</a:t>
            </a:r>
          </a:p>
        </p:txBody>
      </p:sp>
      <p:sp>
        <p:nvSpPr>
          <p:cNvPr id="173" name="Estimation o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228271" indent="-1088571">
              <a:buClr>
                <a:srgbClr val="000000">
                  <a:alpha val="87059"/>
                </a:srgbClr>
              </a:buClr>
              <a:buFont typeface="Helvetica Neue"/>
            </a:pPr>
            <a:r>
              <a:t>Estimation of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</a:p>
          <a:p>
            <a:pPr marL="1228271" indent="-1088571">
              <a:buClr>
                <a:srgbClr val="000000">
                  <a:alpha val="87059"/>
                </a:srgbClr>
              </a:buClr>
              <a:buFont typeface="Helvetica Neue"/>
            </a:pPr>
            <a:r>
              <a:t>Separating Extrinsic and Intrinsic Parameters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eometric Camera Calibration: Estimating  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pc="0"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0000"/>
                </a:solidFill>
              </a:rPr>
              <a:t>Geometric </a:t>
            </a:r>
            <a:r>
              <a:rPr>
                <a:gradFill flip="none" rotWithShape="1">
                  <a:gsLst>
                    <a:gs pos="0">
                      <a:srgbClr val="FFFFFF"/>
                    </a:gs>
                    <a:gs pos="100000">
                      <a:srgbClr val="D5D5D5"/>
                    </a:gs>
                  </a:gsLst>
                  <a:lin ang="3960000" scaled="0"/>
                </a:gradFill>
              </a:rPr>
              <a:t>Camera Calibration: Estimating </a:t>
            </a:r>
            <a:r>
              <a:rPr sz="2439">
                <a:gradFill flip="none" rotWithShape="1">
                  <a:gsLst>
                    <a:gs pos="0">
                      <a:srgbClr val="FFFFFF"/>
                    </a:gs>
                    <a:gs pos="100000">
                      <a:srgbClr val="D5D5D5"/>
                    </a:gs>
                  </a:gsLst>
                  <a:lin ang="3960000" scaled="0"/>
                </a:gra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>
                <a:gradFill flip="none" rotWithShape="1">
                  <a:gsLst>
                    <a:gs pos="0">
                      <a:srgbClr val="FFFFFF"/>
                    </a:gs>
                    <a:gs pos="100000">
                      <a:srgbClr val="D5D5D5"/>
                    </a:gs>
                  </a:gsLst>
                  <a:lin ang="3960000" scaled="0"/>
                </a:gradFill>
              </a:rPr>
              <a:t>𝑀</a:t>
            </a:r>
          </a:p>
        </p:txBody>
      </p:sp>
      <p:sp>
        <p:nvSpPr>
          <p:cNvPr id="176" name="Given a set of matched points  , we want to estimat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42292" indent="-1012371" defTabSz="2267711">
              <a:spcBef>
                <a:spcPts val="2200"/>
              </a:spcBef>
              <a:buClr>
                <a:srgbClr val="000000">
                  <a:alpha val="87059"/>
                </a:srgbClr>
              </a:buClr>
              <a:buFont typeface="Helvetica Neue"/>
              <a:defRPr sz="4464"/>
            </a:pPr>
            <a:r>
              <a:t>Given a set of matched points </a:t>
            </a:r>
            <a14:m>
              <m:oMath>
                <m:r>
                  <a:rPr xmlns:a="http://schemas.openxmlformats.org/drawingml/2006/main" sz="5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{</m:t>
                </m:r>
                <m:sSub>
                  <m:e>
                    <m:r>
                      <a:rPr xmlns:a="http://schemas.openxmlformats.org/drawingml/2006/main" sz="5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5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}</m:t>
                </m:r>
              </m:oMath>
            </a14:m>
            <a:r>
              <a:t>, we want to estimate </a:t>
            </a:r>
            <a14:m>
              <m:oMath>
                <m:r>
                  <a:rPr xmlns:a="http://schemas.openxmlformats.org/drawingml/2006/main" sz="5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</a:p>
          <a:p>
            <a:pPr lvl="1" marL="1567488" indent="-1012371" defTabSz="2267711">
              <a:spcBef>
                <a:spcPts val="2200"/>
              </a:spcBef>
              <a:buClr>
                <a:srgbClr val="000000">
                  <a:alpha val="87059"/>
                </a:srgbClr>
              </a:buClr>
              <a:buFont typeface="Helvetica Neue"/>
              <a:buChar char="▪"/>
              <a:defRPr sz="4464"/>
            </a:pPr>
            <a:r>
              <a:t>Use the camera model:</a:t>
            </a:r>
            <a14:m>
              <m:oMath>
                <m:sSub>
                  <m:e>
                    <m:r>
                      <a:rPr xmlns:a="http://schemas.openxmlformats.org/drawingml/2006/main" sz="5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M</m:t>
                </m:r>
                <m:sSub>
                  <m:e>
                    <m:r>
                      <a:rPr xmlns:a="http://schemas.openxmlformats.org/drawingml/2006/main" sz="5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</a:p>
          <a:p>
            <a:pPr lvl="1" marL="1567488" indent="-1012371" defTabSz="2267711">
              <a:spcBef>
                <a:spcPts val="2200"/>
              </a:spcBef>
              <a:buClr>
                <a:srgbClr val="000000">
                  <a:alpha val="87059"/>
                </a:srgbClr>
              </a:buClr>
              <a:buFont typeface="Helvetica Neue"/>
              <a:buChar char="▪"/>
              <a:defRPr sz="4464"/>
            </a:pPr>
            <a:r>
              <a:t>Where did we get such matched points?</a:t>
            </a:r>
          </a:p>
          <a:p>
            <a:pPr marL="1142292" indent="-1012371" defTabSz="2267711">
              <a:spcBef>
                <a:spcPts val="2200"/>
              </a:spcBef>
              <a:buClr>
                <a:srgbClr val="000000">
                  <a:alpha val="87059"/>
                </a:srgbClr>
              </a:buClr>
              <a:buFont typeface="Helvetica Neue"/>
              <a:defRPr sz="4464"/>
            </a:pPr>
            <a:r>
              <a:t>Same trick as in the Homography tutorial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→</a:t>
            </a:r>
            <a:r>
              <a:rPr sz="1588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t>switch to row-wise representation of the unknowns:</a:t>
            </a:r>
            <a:br/>
            <a:r>
              <a:t>                                             </a:t>
            </a:r>
            <a14:m>
              <m:oMath>
                <m:d>
                  <m:dPr>
                    <m:ctrlPr>
                      <a:rPr xmlns:a="http://schemas.openxmlformats.org/drawingml/2006/main" sz="5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eqArr>
                      <m:eqArrPr>
                        <m:ctrlPr>
                          <a:rPr xmlns:a="http://schemas.openxmlformats.org/drawingml/2006/main" sz="54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xmlns:a="http://schemas.openxmlformats.org/drawingml/2006/main" sz="54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e>
                        <m:r>
                          <a:rPr xmlns:a="http://schemas.openxmlformats.org/drawingml/2006/main" sz="54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e>
                        <m:r>
                          <a:rPr xmlns:a="http://schemas.openxmlformats.org/drawingml/2006/main" sz="54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eqArr>
                  </m:e>
                </m:d>
                <m:r>
                  <a:rPr xmlns:a="http://schemas.openxmlformats.org/drawingml/2006/main" sz="5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5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m>
                      <m:mPr>
                        <m:ctrlPr>
                          <a:rPr xmlns:a="http://schemas.openxmlformats.org/drawingml/2006/main" sz="54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  <m:baseJc m:val="center"/>
                        <m:plcHide m:val="on"/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</m:mPr>
                      <m:mr>
                        <m:e>
                          <m:r>
                            <a:rPr xmlns:a="http://schemas.openxmlformats.org/drawingml/2006/main" sz="5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</m:e>
                        <m:e>
                          <m:sSubSup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</m:e>
                        <m:e>
                          <m:r>
                            <a:rPr xmlns:a="http://schemas.openxmlformats.org/drawingml/2006/main" sz="5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</m:e>
                      </m:mr>
                      <m:mr>
                        <m:e>
                          <m:r>
                            <a:rPr xmlns:a="http://schemas.openxmlformats.org/drawingml/2006/main" sz="5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</m:e>
                        <m:e>
                          <m:sSubSup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</m:e>
                        <m:e>
                          <m:r>
                            <a:rPr xmlns:a="http://schemas.openxmlformats.org/drawingml/2006/main" sz="5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</m:e>
                      </m:mr>
                      <m:mr>
                        <m:e>
                          <m:r>
                            <a:rPr xmlns:a="http://schemas.openxmlformats.org/drawingml/2006/main" sz="5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</m:e>
                        <m:e>
                          <m:sSubSup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5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</m:e>
                        <m:e>
                          <m:r>
                            <a:rPr xmlns:a="http://schemas.openxmlformats.org/drawingml/2006/main" sz="545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</m:e>
                      </m:mr>
                    </m:m>
                  </m:e>
                </m:d>
                <m:r>
                  <a:rPr xmlns:a="http://schemas.openxmlformats.org/drawingml/2006/main" sz="5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P</m:t>
                </m:r>
              </m:oMath>
            </a14:m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Estima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17244">
              <a:defRPr spc="-249" sz="8316"/>
            </a:pPr>
            <a:r>
              <a:t>Estimating </a:t>
            </a:r>
            <a14:m>
              <m:oMath>
                <m:r>
                  <a:rPr xmlns:a="http://schemas.openxmlformats.org/drawingml/2006/main" sz="8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endParaRPr sz="8400">
              <a:solidFill>
                <a:srgbClr val="FFFFFF"/>
              </a:solidFill>
            </a:endParaRPr>
          </a:p>
        </p:txBody>
      </p:sp>
      <p:sp>
        <p:nvSpPr>
          <p:cNvPr id="179" name="Resulting equation for   and   in heterogeneous coordinat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Resulting equation for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and </a:t>
            </a:r>
            <a14:m>
              <m:oMath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  <a:r>
              <a:t> in heterogeneous coordinates:</a:t>
            </a:r>
            <a:br/>
            <a:r>
              <a:t>                                          </a:t>
            </a:r>
            <a14:m>
              <m:oMath>
                <m:limUp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lim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˜</m:t>
                    </m:r>
                  </m:lim>
                </m:limUpp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bSup>
                      <m:e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num>
                  <m:den>
                    <m:sSubSup>
                      <m:e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den>
                </m:f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,</m:t>
                </m:r>
                <m:limUp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lim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˜</m:t>
                    </m:r>
                  </m:lim>
                </m:limUpp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bSup>
                      <m:e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num>
                  <m:den>
                    <m:sSubSup>
                      <m:e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xmlns:a="http://schemas.openxmlformats.org/drawingml/2006/main"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P</m:t>
                    </m:r>
                  </m:den>
                </m:f>
              </m:oMath>
            </a14:m>
          </a:p>
          <a:p>
            <a:pPr lvl="1"/>
            <a:r>
              <a:t>Rearranging to solve for  </a:t>
            </a:r>
            <a14:m>
              <m:oMath>
                <m:sSub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:</a:t>
            </a:r>
            <a:br/>
            <a:r>
              <a:t>                                         </a:t>
            </a:r>
            <a14:m>
              <m:oMath>
                <m:sSubSu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bSup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-</m:t>
                </m:r>
                <m:limUp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lim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˜</m:t>
                    </m:r>
                  </m:lim>
                </m:limUpp>
                <m:sSubSu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3</m:t>
                    </m:r>
                  </m:sub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bSup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br/>
            <a:r>
              <a:t>                                         </a:t>
            </a:r>
            <a14:m>
              <m:oMath>
                <m:sSubSu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bSup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-</m:t>
                </m:r>
                <m:limUp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lim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˜</m:t>
                    </m:r>
                  </m:lim>
                </m:limUpp>
                <m:sSubSu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3</m:t>
                    </m:r>
                  </m:sub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bSup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</a:p>
          <a:p>
            <a:pPr lvl="1"/>
            <a:r>
              <a:t>What is the dimension of </a:t>
            </a:r>
            <a14:m>
              <m:oMath>
                <m:sSubSup>
                  <m:e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  <m:sup>
                    <m:r>
                      <a:rPr xmlns:a="http://schemas.openxmlformats.org/drawingml/2006/main"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bSup>
                <m:r>
                  <a:rPr xmlns:a="http://schemas.openxmlformats.org/drawingml/2006/main" sz="5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P</m:t>
                </m:r>
              </m:oMath>
            </a14:m>
          </a:p>
        </p:txBody>
      </p:sp>
      <p:pic>
        <p:nvPicPr>
          <p:cNvPr id="180" name="rotate.png" descr="rot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4321" y="652743"/>
            <a:ext cx="1877551" cy="1877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